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1"/>
  </p:notesMasterIdLst>
  <p:sldIdLst>
    <p:sldId id="256" r:id="rId2"/>
    <p:sldId id="257" r:id="rId3"/>
    <p:sldId id="260" r:id="rId4"/>
    <p:sldId id="265" r:id="rId5"/>
    <p:sldId id="268" r:id="rId6"/>
    <p:sldId id="269" r:id="rId7"/>
    <p:sldId id="261" r:id="rId8"/>
    <p:sldId id="262" r:id="rId9"/>
    <p:sldId id="263" r:id="rId10"/>
    <p:sldId id="259" r:id="rId11"/>
    <p:sldId id="286" r:id="rId12"/>
    <p:sldId id="287" r:id="rId13"/>
    <p:sldId id="258" r:id="rId14"/>
    <p:sldId id="267" r:id="rId15"/>
    <p:sldId id="266" r:id="rId16"/>
    <p:sldId id="270" r:id="rId17"/>
    <p:sldId id="271" r:id="rId18"/>
    <p:sldId id="272"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0" d="100"/>
          <a:sy n="70" d="100"/>
        </p:scale>
        <p:origin x="90" y="66"/>
      </p:cViewPr>
      <p:guideLst>
        <p:guide orient="horz" pos="214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D19C7-752A-451C-B5A0-E48D1C834F25}" type="datetimeFigureOut">
              <a:rPr lang="en-US" smtClean="0"/>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5D21C-980C-4972-A65C-AF3672E87F5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4460F0-D2C2-45A0-9E3C-22CF983FF09E}"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AA36FD-D953-439C-AC6D-C99AAE6722F4}"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AA36FD-D953-439C-AC6D-C99AAE6722F4}"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04C254-1484-4864-9BF5-28CEBA0810DF}"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quarter" idx="1"/>
          </p:nvPr>
        </p:nvSpPr>
        <p:spPr>
          <a:xfrm>
            <a:off x="838200" y="1825625"/>
            <a:ext cx="51816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838200" y="4076700"/>
            <a:ext cx="51816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lvl="0"/>
            <a:fld id="{BB962C8B-B14F-4D97-AF65-F5344CB8AC3E}" type="datetime1">
              <a:rPr lang="zh-CN" altLang="en-US"/>
              <a:t>2023/7/19</a:t>
            </a:fld>
            <a:endParaRPr lang="zh-CN" altLang="en-US"/>
          </a:p>
        </p:txBody>
      </p:sp>
      <p:sp>
        <p:nvSpPr>
          <p:cNvPr id="7" name="页脚占位符 6"/>
          <p:cNvSpPr>
            <a:spLocks noGrp="1"/>
          </p:cNvSpPr>
          <p:nvPr>
            <p:ph type="ftr" sz="quarter" idx="11"/>
          </p:nvPr>
        </p:nvSpPr>
        <p:spPr/>
        <p:txBody>
          <a:bodyPr/>
          <a:lstStyle/>
          <a:p>
            <a:pPr lvl="0"/>
            <a:endParaRPr lang="zh-CN"/>
          </a:p>
        </p:txBody>
      </p:sp>
      <p:sp>
        <p:nvSpPr>
          <p:cNvPr id="8" name="灯片编号占位符 7"/>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AA36FD-D953-439C-AC6D-C99AAE6722F4}"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CF0C67-2A6D-4F15-B360-4A6A5667AD12}"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AA36FD-D953-439C-AC6D-C99AAE6722F4}"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AA36FD-D953-439C-AC6D-C99AAE6722F4}" type="datetime1">
              <a:rPr lang="en-US" smtClean="0"/>
              <a:t>7/19/2023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51C4C1-62B1-443A-8B96-5BA7153EC0AA}" type="datetime1">
              <a:rPr lang="en-US" smtClean="0"/>
              <a:t>7/19/2023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13825E-9F8A-42A6-A91A-38970134C7EF}" type="datetime1">
              <a:rPr lang="en-US" smtClean="0"/>
              <a:t>7/19/2023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AA36FD-D953-439C-AC6D-C99AAE6722F4}"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172C5D-01CB-4351-BC03-C4415609ACFA}"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AA36FD-D953-439C-AC6D-C99AAE6722F4}" type="datetime1">
              <a:rPr lang="en-US" smtClean="0"/>
              <a:t>7/19/2023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useBgFill="1">
        <p:nvSpPr>
          <p:cNvPr id="5" name="Rectangle 7"/>
          <p:cNvSpPr/>
          <p:nvPr/>
        </p:nvSpPr>
        <p:spPr>
          <a:xfrm>
            <a:off x="14514"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zzzz</a:t>
            </a:r>
          </a:p>
        </p:txBody>
      </p:sp>
      <p:sp useBgFill="1">
        <p:nvSpPr>
          <p:cNvPr id="6" name="Freeform: Shape 9"/>
          <p:cNvSpPr/>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p:cNvSpPr/>
          <p:nvPr/>
        </p:nvSpPr>
        <p:spPr>
          <a:xfrm>
            <a:off x="1128903" y="-47371"/>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0" y="1999615"/>
            <a:ext cx="12192000" cy="2764028"/>
          </a:xfrm>
        </p:spPr>
        <p:txBody>
          <a:bodyPr anchor="ctr">
            <a:normAutofit/>
          </a:bodyPr>
          <a:lstStyle/>
          <a:p>
            <a:r>
              <a:rPr lang="en-US" sz="6700" dirty="0">
                <a:solidFill>
                  <a:schemeClr val="bg1"/>
                </a:solidFill>
                <a:latin typeface="Times New Roman" panose="02020603050405020304" pitchFamily="18" charset="0"/>
                <a:cs typeface="Times New Roman" panose="02020603050405020304" pitchFamily="18" charset="0"/>
              </a:rPr>
              <a:t>EXOTIC SPECIES AND  BIODIVERSITY LOSS</a:t>
            </a:r>
          </a:p>
        </p:txBody>
      </p:sp>
      <p:sp>
        <p:nvSpPr>
          <p:cNvPr id="3" name="Subtitle 2"/>
          <p:cNvSpPr>
            <a:spLocks noGrp="1"/>
          </p:cNvSpPr>
          <p:nvPr>
            <p:ph type="subTitle" idx="1"/>
          </p:nvPr>
        </p:nvSpPr>
        <p:spPr>
          <a:xfrm>
            <a:off x="1966912" y="5681536"/>
            <a:ext cx="8258176" cy="631825"/>
          </a:xfrm>
        </p:spPr>
        <p:txBody>
          <a:bodyPr anchor="ctr">
            <a:noAutofit/>
          </a:bodyPr>
          <a:lstStyle/>
          <a:p>
            <a:r>
              <a:rPr lang="en-US" sz="4000" dirty="0">
                <a:solidFill>
                  <a:schemeClr val="bg1"/>
                </a:solidFill>
                <a:latin typeface="Times New Roman" panose="02020603050405020304" pitchFamily="18" charset="0"/>
                <a:cs typeface="Times New Roman" panose="02020603050405020304" pitchFamily="18" charset="0"/>
              </a:rPr>
              <a:t>GROUP 2 ( TOPIC 11)</a:t>
            </a:r>
          </a:p>
        </p:txBody>
      </p:sp>
      <p:sp>
        <p:nvSpPr>
          <p:cNvPr id="14" name="Rectangle 13"/>
          <p:cNvSpPr/>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459990" cy="365125"/>
          </a:xfrm>
        </p:spPr>
        <p:txBody>
          <a:bodyPr/>
          <a:lstStyle/>
          <a:p>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672" y="0"/>
            <a:ext cx="12215004" cy="1204883"/>
          </a:xfrm>
        </p:spPr>
        <p:txBody>
          <a:bodyPr>
            <a:noAutofit/>
          </a:bodyPr>
          <a:lstStyle/>
          <a:p>
            <a:r>
              <a:rPr lang="en-US" dirty="0">
                <a:latin typeface="Times New Roman" panose="02020603050405020304" pitchFamily="18" charset="0"/>
                <a:cs typeface="Times New Roman" panose="02020603050405020304" pitchFamily="18" charset="0"/>
              </a:rPr>
              <a:t> How exotic species differ from native species</a:t>
            </a:r>
            <a:endParaRPr lang="en-US" dirty="0"/>
          </a:p>
        </p:txBody>
      </p:sp>
      <p:sp>
        <p:nvSpPr>
          <p:cNvPr id="3" name="Content Placeholder 2"/>
          <p:cNvSpPr>
            <a:spLocks noGrp="1"/>
          </p:cNvSpPr>
          <p:nvPr>
            <p:ph sz="quarter" idx="13"/>
          </p:nvPr>
        </p:nvSpPr>
        <p:spPr>
          <a:xfrm>
            <a:off x="669672" y="1135872"/>
            <a:ext cx="10691004" cy="5102524"/>
          </a:xfrm>
        </p:spPr>
        <p:txBody>
          <a:bodyPr>
            <a:normAutofit/>
          </a:bodyPr>
          <a:lstStyle/>
          <a:p>
            <a:pPr marL="0" indent="0">
              <a:buNone/>
            </a:pPr>
            <a:endParaRPr lang="en-US" sz="3600" b="0" i="0" dirty="0">
              <a:effectLst/>
              <a:latin typeface="Times New Roman" panose="02020603050405020304" pitchFamily="18" charset="0"/>
              <a:cs typeface="Times New Roman" panose="02020603050405020304" pitchFamily="18" charset="0"/>
            </a:endParaRPr>
          </a:p>
          <a:p>
            <a:pPr marL="0" indent="0">
              <a:buNone/>
            </a:pPr>
            <a:r>
              <a:rPr lang="en-US" sz="3600" b="0" i="0" dirty="0">
                <a:effectLst/>
                <a:latin typeface="Times New Roman" panose="02020603050405020304" pitchFamily="18" charset="0"/>
                <a:cs typeface="Times New Roman" panose="02020603050405020304" pitchFamily="18" charset="0"/>
              </a:rPr>
              <a:t>Exotic species vary in many ways from native species which include;  </a:t>
            </a:r>
          </a:p>
          <a:p>
            <a:pPr marL="0" indent="0">
              <a:buNone/>
            </a:pPr>
            <a:endParaRPr lang="en-US" sz="3600" b="0" i="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Origin and range</a:t>
            </a:r>
          </a:p>
          <a:p>
            <a:pPr marL="0" indent="0">
              <a:buNone/>
            </a:pPr>
            <a:endParaRPr lang="en-US" sz="3600" b="0" i="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Evolutionary adaptations</a:t>
            </a:r>
            <a:endParaRPr lang="en-US" sz="3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4201795" y="5873115"/>
            <a:ext cx="2181860" cy="36512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9</a:t>
            </a:r>
          </a:p>
        </p:txBody>
      </p:sp>
      <p:sp>
        <p:nvSpPr>
          <p:cNvPr id="5" name="Text Box 4"/>
          <p:cNvSpPr txBox="1"/>
          <p:nvPr/>
        </p:nvSpPr>
        <p:spPr>
          <a:xfrm>
            <a:off x="2743200" y="2286000"/>
            <a:ext cx="6705600" cy="1188720"/>
          </a:xfrm>
          <a:prstGeom prst="rect">
            <a:avLst/>
          </a:prstGeom>
          <a:noFill/>
        </p:spPr>
        <p:txBody>
          <a:bodyPr wrap="square" rtlCol="0">
            <a:noAutofit/>
          </a:bodyPr>
          <a:lstStyle/>
          <a:p>
            <a:pPr algn="ctr">
              <a:lnSpc>
                <a:spcPct val="100000"/>
              </a:lnSpc>
            </a:pPr>
            <a:endParaRPr lang="en-AU" altLang="en-US" sz="2400">
              <a:solidFill>
                <a:srgbClr val="E4222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8FCED-E0BD-942C-0F80-498B2A443595}"/>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Advantages of Exotic species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2335FF-B0DE-02C4-2E2B-6B8B410A1913}"/>
              </a:ext>
            </a:extLst>
          </p:cNvPr>
          <p:cNvSpPr>
            <a:spLocks noGrp="1"/>
          </p:cNvSpPr>
          <p:nvPr>
            <p:ph idx="1"/>
          </p:nvPr>
        </p:nvSpPr>
        <p:spPr>
          <a:xfrm>
            <a:off x="838200" y="1825625"/>
            <a:ext cx="5504543" cy="4351338"/>
          </a:xfrm>
        </p:spPr>
        <p:txBody>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Medicinal purposes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Food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Research and educational purposes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Tourism</a:t>
            </a:r>
            <a:endParaRPr lang="en-GB"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BC58897-0548-4971-1F20-7A5C19F44467}"/>
              </a:ext>
            </a:extLst>
          </p:cNvPr>
          <p:cNvSpPr>
            <a:spLocks noGrp="1"/>
          </p:cNvSpPr>
          <p:nvPr>
            <p:ph type="sldNum" sz="quarter" idx="12"/>
          </p:nvPr>
        </p:nvSpPr>
        <p:spPr/>
        <p:txBody>
          <a:bodyPr/>
          <a:lstStyle/>
          <a:p>
            <a:fld id="{6D22F896-40B5-4ADD-8801-0D06FADFA095}" type="slidenum">
              <a:rPr lang="en-US" sz="2000" smtClean="0"/>
              <a:t>11</a:t>
            </a:fld>
            <a:endParaRPr lang="en-US" sz="2000" dirty="0"/>
          </a:p>
        </p:txBody>
      </p:sp>
      <p:pic>
        <p:nvPicPr>
          <p:cNvPr id="6" name="Picture 5">
            <a:extLst>
              <a:ext uri="{FF2B5EF4-FFF2-40B4-BE49-F238E27FC236}">
                <a16:creationId xmlns:a16="http://schemas.microsoft.com/office/drawing/2014/main" id="{2BC4A5F5-6A13-F5BF-867A-9F52B6828764}"/>
              </a:ext>
            </a:extLst>
          </p:cNvPr>
          <p:cNvPicPr>
            <a:picLocks noChangeAspect="1"/>
          </p:cNvPicPr>
          <p:nvPr/>
        </p:nvPicPr>
        <p:blipFill>
          <a:blip r:embed="rId2"/>
          <a:stretch>
            <a:fillRect/>
          </a:stretch>
        </p:blipFill>
        <p:spPr>
          <a:xfrm>
            <a:off x="6312110" y="1825626"/>
            <a:ext cx="5143857" cy="3715884"/>
          </a:xfrm>
          <a:prstGeom prst="rect">
            <a:avLst/>
          </a:prstGeom>
        </p:spPr>
      </p:pic>
      <p:sp>
        <p:nvSpPr>
          <p:cNvPr id="8" name="TextBox 7">
            <a:extLst>
              <a:ext uri="{FF2B5EF4-FFF2-40B4-BE49-F238E27FC236}">
                <a16:creationId xmlns:a16="http://schemas.microsoft.com/office/drawing/2014/main" id="{54DEAB39-5A27-C4DC-D179-D60331CD7D46}"/>
              </a:ext>
            </a:extLst>
          </p:cNvPr>
          <p:cNvSpPr txBox="1"/>
          <p:nvPr/>
        </p:nvSpPr>
        <p:spPr>
          <a:xfrm>
            <a:off x="6487886" y="5764264"/>
            <a:ext cx="6096000"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Fig.10; Kakum National Park</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1997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A923B-9B01-F4C7-F28F-6D20167F7714}"/>
              </a:ext>
            </a:extLst>
          </p:cNvPr>
          <p:cNvSpPr>
            <a:spLocks noGrp="1"/>
          </p:cNvSpPr>
          <p:nvPr>
            <p:ph type="title"/>
          </p:nvPr>
        </p:nvSpPr>
        <p:spPr/>
        <p:txBody>
          <a:bodyPr/>
          <a:lstStyle/>
          <a:p>
            <a:pPr algn="ctr"/>
            <a:r>
              <a:rPr lang="en-AU" dirty="0">
                <a:latin typeface="Times New Roman" panose="02020603050405020304" pitchFamily="18" charset="0"/>
                <a:cs typeface="Times New Roman" panose="02020603050405020304" pitchFamily="18" charset="0"/>
              </a:rPr>
              <a:t>Disadvantages of exotic species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CEDF52-FBCE-C916-A4B2-F53BAA3A49DB}"/>
              </a:ext>
            </a:extLst>
          </p:cNvPr>
          <p:cNvSpPr>
            <a:spLocks noGrp="1"/>
          </p:cNvSpPr>
          <p:nvPr>
            <p:ph idx="1"/>
          </p:nvPr>
        </p:nvSpPr>
        <p:spPr/>
        <p:txBody>
          <a:bodyPr>
            <a:normAutofit lnSpcReduction="10000"/>
          </a:bodyPr>
          <a:lstStyle/>
          <a:p>
            <a:pPr marL="0" lvl="0" indent="0" eaLnBrk="1" hangingPunct="1">
              <a:buNone/>
            </a:pPr>
            <a:r>
              <a:rPr lang="en-AU" dirty="0">
                <a:latin typeface="Times New Roman" panose="02020603050405020304" pitchFamily="18" charset="0"/>
                <a:cs typeface="Times New Roman" panose="02020603050405020304" pitchFamily="18" charset="0"/>
              </a:rPr>
              <a:t>• </a:t>
            </a:r>
            <a:r>
              <a:rPr lang="en-AU" sz="3200" dirty="0">
                <a:latin typeface="Times New Roman" panose="02020603050405020304" pitchFamily="18" charset="0"/>
                <a:cs typeface="Times New Roman" panose="02020603050405020304" pitchFamily="18" charset="0"/>
              </a:rPr>
              <a:t>Invasiveness</a:t>
            </a:r>
          </a:p>
          <a:p>
            <a:pPr marL="0" lvl="0" indent="0" eaLnBrk="1" hangingPunct="1">
              <a:buNone/>
            </a:pPr>
            <a:endParaRPr lang="en-AU" sz="3200" dirty="0">
              <a:latin typeface="Times New Roman" panose="02020603050405020304" pitchFamily="18" charset="0"/>
              <a:cs typeface="Times New Roman" panose="02020603050405020304" pitchFamily="18" charset="0"/>
            </a:endParaRPr>
          </a:p>
          <a:p>
            <a:pPr marL="0" lvl="0" indent="0" eaLnBrk="1" hangingPunct="1">
              <a:buNone/>
            </a:pPr>
            <a:r>
              <a:rPr lang="en-AU" sz="3200" dirty="0">
                <a:latin typeface="Times New Roman" panose="02020603050405020304" pitchFamily="18" charset="0"/>
                <a:cs typeface="Times New Roman" panose="02020603050405020304" pitchFamily="18" charset="0"/>
              </a:rPr>
              <a:t>• Lack of adaptations</a:t>
            </a:r>
          </a:p>
          <a:p>
            <a:pPr marL="0" lvl="0" indent="0" eaLnBrk="1" hangingPunct="1">
              <a:buNone/>
            </a:pPr>
            <a:endParaRPr lang="en-AU" sz="3200" dirty="0">
              <a:latin typeface="Times New Roman" panose="02020603050405020304" pitchFamily="18" charset="0"/>
              <a:cs typeface="Times New Roman" panose="02020603050405020304" pitchFamily="18" charset="0"/>
            </a:endParaRPr>
          </a:p>
          <a:p>
            <a:pPr marL="0" lvl="0" indent="0" eaLnBrk="1" hangingPunct="1">
              <a:buNone/>
            </a:pPr>
            <a:r>
              <a:rPr lang="en-AU" sz="3200" dirty="0">
                <a:latin typeface="Times New Roman" panose="02020603050405020304" pitchFamily="18" charset="0"/>
                <a:cs typeface="Times New Roman" panose="02020603050405020304" pitchFamily="18" charset="0"/>
              </a:rPr>
              <a:t>•Economic costs</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pPr marL="3657600" lvl="8" indent="0">
              <a:buNone/>
            </a:pPr>
            <a:r>
              <a:rPr lang="en-GB" sz="2800" dirty="0">
                <a:latin typeface="Times New Roman" panose="02020603050405020304" pitchFamily="18" charset="0"/>
                <a:cs typeface="Times New Roman" panose="02020603050405020304" pitchFamily="18" charset="0"/>
              </a:rPr>
              <a:t>     Fig.11; Invasive species in Scandinavia,  		       Northern Europe</a:t>
            </a:r>
          </a:p>
        </p:txBody>
      </p:sp>
      <p:sp>
        <p:nvSpPr>
          <p:cNvPr id="4" name="Slide Number Placeholder 3">
            <a:extLst>
              <a:ext uri="{FF2B5EF4-FFF2-40B4-BE49-F238E27FC236}">
                <a16:creationId xmlns:a16="http://schemas.microsoft.com/office/drawing/2014/main" id="{DAC092EF-8E55-4EA7-3B9E-A7F613292C5B}"/>
              </a:ext>
            </a:extLst>
          </p:cNvPr>
          <p:cNvSpPr>
            <a:spLocks noGrp="1"/>
          </p:cNvSpPr>
          <p:nvPr>
            <p:ph type="sldNum" sz="quarter" idx="12"/>
          </p:nvPr>
        </p:nvSpPr>
        <p:spPr/>
        <p:txBody>
          <a:bodyPr/>
          <a:lstStyle/>
          <a:p>
            <a:fld id="{6D22F896-40B5-4ADD-8801-0D06FADFA095}" type="slidenum">
              <a:rPr lang="en-US" sz="1800" smtClean="0">
                <a:latin typeface="Times New Roman" panose="02020603050405020304" pitchFamily="18" charset="0"/>
                <a:cs typeface="Times New Roman" panose="02020603050405020304" pitchFamily="18" charset="0"/>
              </a:rPr>
              <a:t>12</a:t>
            </a:fld>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2DBC406-27A1-9D50-125F-D8EAB48204EE}"/>
              </a:ext>
            </a:extLst>
          </p:cNvPr>
          <p:cNvPicPr>
            <a:picLocks noChangeAspect="1"/>
          </p:cNvPicPr>
          <p:nvPr/>
        </p:nvPicPr>
        <p:blipFill>
          <a:blip r:embed="rId2"/>
          <a:stretch>
            <a:fillRect/>
          </a:stretch>
        </p:blipFill>
        <p:spPr>
          <a:xfrm>
            <a:off x="5152571" y="1462314"/>
            <a:ext cx="5319417" cy="3539830"/>
          </a:xfrm>
          <a:prstGeom prst="rect">
            <a:avLst/>
          </a:prstGeom>
        </p:spPr>
      </p:pic>
    </p:spTree>
    <p:extLst>
      <p:ext uri="{BB962C8B-B14F-4D97-AF65-F5344CB8AC3E}">
        <p14:creationId xmlns:p14="http://schemas.microsoft.com/office/powerpoint/2010/main" val="19412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121" y="548005"/>
            <a:ext cx="7919049" cy="787309"/>
          </a:xfrm>
        </p:spPr>
        <p:txBody>
          <a:bodyPr>
            <a:noAutofit/>
          </a:bodyPr>
          <a:lstStyle/>
          <a:p>
            <a:r>
              <a:rPr lang="en-US" dirty="0">
                <a:latin typeface="Times New Roman" panose="02020603050405020304" pitchFamily="18" charset="0"/>
                <a:cs typeface="Times New Roman" panose="02020603050405020304" pitchFamily="18" charset="0"/>
              </a:rPr>
              <a:t>Biodiversity and its importance </a:t>
            </a:r>
          </a:p>
        </p:txBody>
      </p:sp>
      <p:sp>
        <p:nvSpPr>
          <p:cNvPr id="3" name="Content Placeholder 2"/>
          <p:cNvSpPr>
            <a:spLocks noGrp="1"/>
          </p:cNvSpPr>
          <p:nvPr>
            <p:ph sz="quarter" idx="13"/>
          </p:nvPr>
        </p:nvSpPr>
        <p:spPr>
          <a:xfrm>
            <a:off x="913774" y="1021248"/>
            <a:ext cx="10015483" cy="4923622"/>
          </a:xfrm>
        </p:spPr>
        <p:txBody>
          <a:bodyPr>
            <a:normAutofit/>
          </a:bodyPr>
          <a:lstStyle/>
          <a:p>
            <a:pPr>
              <a:buFont typeface="Wingdings" panose="05000000000000000000" pitchFamily="2" charset="2"/>
              <a:buChar char="Ø"/>
            </a:pPr>
            <a:endParaRPr lang="en-US" sz="3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Ø"/>
            </a:pPr>
            <a:r>
              <a:rPr lang="en-US" sz="3600" kern="100" dirty="0">
                <a:effectLst/>
                <a:latin typeface="Times New Roman" panose="02020603050405020304" pitchFamily="18" charset="0"/>
                <a:ea typeface="SimSun" panose="02010600030101010101" pitchFamily="2" charset="-122"/>
                <a:cs typeface="Times New Roman" panose="02020603050405020304" pitchFamily="18" charset="0"/>
              </a:rPr>
              <a:t>Biodiversity includes the plants, animals, insects and microorganisms that live on our planet. </a:t>
            </a:r>
          </a:p>
          <a:p>
            <a:pPr>
              <a:buFont typeface="Wingdings" panose="05000000000000000000" pitchFamily="2" charset="2"/>
              <a:buChar char="Ø"/>
            </a:pPr>
            <a:endParaRPr lang="en-US" sz="3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Ø"/>
            </a:pPr>
            <a:r>
              <a:rPr lang="en-US" sz="3600" kern="100" dirty="0">
                <a:effectLst/>
                <a:latin typeface="Times New Roman" panose="02020603050405020304" pitchFamily="18" charset="0"/>
                <a:ea typeface="SimSun" panose="02010600030101010101" pitchFamily="2" charset="-122"/>
                <a:cs typeface="Times New Roman" panose="02020603050405020304" pitchFamily="18" charset="0"/>
              </a:rPr>
              <a:t>Every one of these live and work together in ecosystems to maintain and support life on earth and exist in a delicate balance</a:t>
            </a:r>
            <a:endParaRPr lang="en-US" sz="3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3088640" y="5944870"/>
            <a:ext cx="3507105" cy="36512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42" y="36512"/>
            <a:ext cx="11138140" cy="930276"/>
          </a:xfrm>
        </p:spPr>
        <p:txBody>
          <a:bodyPr/>
          <a:lstStyle/>
          <a:p>
            <a:r>
              <a:rPr lang="en-US" dirty="0">
                <a:latin typeface="Times New Roman" panose="02020603050405020304" pitchFamily="18" charset="0"/>
                <a:cs typeface="Times New Roman" panose="02020603050405020304" pitchFamily="18" charset="0"/>
              </a:rPr>
              <a:t>I</a:t>
            </a:r>
            <a:r>
              <a:rPr lang="en-US" sz="4400" dirty="0">
                <a:latin typeface="Times New Roman" panose="02020603050405020304" pitchFamily="18" charset="0"/>
                <a:cs typeface="Times New Roman" panose="02020603050405020304" pitchFamily="18" charset="0"/>
              </a:rPr>
              <a:t>mportance of maintaining a healthy ecosystem</a:t>
            </a:r>
            <a:endParaRPr lang="en-US" dirty="0"/>
          </a:p>
        </p:txBody>
      </p:sp>
      <p:sp>
        <p:nvSpPr>
          <p:cNvPr id="3" name="Content Placeholder 2"/>
          <p:cNvSpPr>
            <a:spLocks noGrp="1"/>
          </p:cNvSpPr>
          <p:nvPr>
            <p:ph sz="quarter" idx="13"/>
          </p:nvPr>
        </p:nvSpPr>
        <p:spPr>
          <a:xfrm>
            <a:off x="913774" y="937578"/>
            <a:ext cx="10363826" cy="4824411"/>
          </a:xfrm>
        </p:spPr>
        <p:txBody>
          <a:bodyPr>
            <a:normAutofit/>
          </a:bodyPr>
          <a:lstStyle/>
          <a:p>
            <a:pPr>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Climate Regulation</a:t>
            </a:r>
          </a:p>
          <a:p>
            <a:pPr>
              <a:buFont typeface="Wingdings" panose="05000000000000000000" pitchFamily="2" charset="2"/>
              <a:buChar char="Ø"/>
            </a:pPr>
            <a:endParaRPr lang="en-US" sz="3600" b="0" i="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Economic Value</a:t>
            </a:r>
          </a:p>
          <a:p>
            <a:pPr>
              <a:buFont typeface="Wingdings" panose="05000000000000000000" pitchFamily="2" charset="2"/>
              <a:buChar char="Ø"/>
            </a:pPr>
            <a:endParaRPr lang="en-US" sz="3600" b="0" i="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Cultural and Recreational Value</a:t>
            </a:r>
          </a:p>
          <a:p>
            <a:pPr marL="0" indent="0">
              <a:buFont typeface="Wingdings" panose="05000000000000000000" pitchFamily="2" charset="2"/>
              <a:buNone/>
            </a:pPr>
            <a:endParaRPr lang="en-US" sz="3600" b="0" i="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Health and Well-being</a:t>
            </a:r>
            <a:endParaRPr lang="en-US" sz="3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2659380" y="5452745"/>
            <a:ext cx="3745230" cy="1404620"/>
          </a:xfrm>
        </p:spPr>
        <p:txBody>
          <a:bodyPr/>
          <a:lstStyle/>
          <a:p>
            <a:r>
              <a:rPr lang="en-US" sz="2500" dirty="0">
                <a:solidFill>
                  <a:schemeClr val="tx1"/>
                </a:solidFill>
                <a:latin typeface="Times New Roman" panose="02020603050405020304" pitchFamily="18" charset="0"/>
                <a:cs typeface="Times New Roman" panose="02020603050405020304" pitchFamily="18" charset="0"/>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686" y="54603"/>
            <a:ext cx="11568023" cy="1027953"/>
          </a:xfrm>
        </p:spPr>
        <p:txBody>
          <a:bodyPr/>
          <a:lstStyle/>
          <a:p>
            <a:r>
              <a:rPr lang="en-US" sz="4400" dirty="0">
                <a:latin typeface="Times New Roman" panose="02020603050405020304" pitchFamily="18" charset="0"/>
                <a:cs typeface="Times New Roman" panose="02020603050405020304" pitchFamily="18" charset="0"/>
              </a:rPr>
              <a:t>How  exotic species contribute to biodiversity loss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493486" y="1082556"/>
            <a:ext cx="9284879" cy="5100530"/>
          </a:xfrm>
        </p:spPr>
        <p:txBody>
          <a:bodyPr>
            <a:normAutofit/>
          </a:bodyPr>
          <a:lstStyle/>
          <a:p>
            <a:pPr marL="0" indent="0">
              <a:buNone/>
            </a:pPr>
            <a:endParaRPr lang="en-AU" altLang="en-US" sz="3200" dirty="0">
              <a:latin typeface="Times New Roman" panose="02020603050405020304" pitchFamily="18" charset="0"/>
              <a:cs typeface="Times New Roman" panose="02020603050405020304" pitchFamily="18" charset="0"/>
            </a:endParaRPr>
          </a:p>
          <a:p>
            <a:pPr marL="0" indent="0">
              <a:buNone/>
            </a:pPr>
            <a:r>
              <a:rPr lang="en-AU" altLang="en-US" sz="3200" dirty="0">
                <a:latin typeface="Times New Roman" panose="02020603050405020304" pitchFamily="18" charset="0"/>
                <a:cs typeface="Times New Roman" panose="02020603050405020304" pitchFamily="18" charset="0"/>
              </a:rPr>
              <a:t>• Predation</a:t>
            </a:r>
          </a:p>
          <a:p>
            <a:pPr marL="0" indent="0">
              <a:buNone/>
            </a:pPr>
            <a:endParaRPr lang="en-AU" altLang="en-US" sz="3200" dirty="0">
              <a:latin typeface="Times New Roman" panose="02020603050405020304" pitchFamily="18" charset="0"/>
              <a:cs typeface="Times New Roman" panose="02020603050405020304" pitchFamily="18" charset="0"/>
            </a:endParaRPr>
          </a:p>
          <a:p>
            <a:pPr marL="0" indent="0">
              <a:buNone/>
            </a:pPr>
            <a:r>
              <a:rPr lang="en-AU" altLang="en-US" sz="3200" dirty="0">
                <a:latin typeface="Times New Roman" panose="02020603050405020304" pitchFamily="18" charset="0"/>
                <a:cs typeface="Times New Roman" panose="02020603050405020304" pitchFamily="18" charset="0"/>
              </a:rPr>
              <a:t>•Habitat  alteration</a:t>
            </a:r>
          </a:p>
          <a:p>
            <a:pPr marL="0" indent="0">
              <a:buNone/>
            </a:pPr>
            <a:endParaRPr lang="en-AU" altLang="en-US" sz="3200" dirty="0">
              <a:latin typeface="Times New Roman" panose="02020603050405020304" pitchFamily="18" charset="0"/>
              <a:cs typeface="Times New Roman" panose="02020603050405020304" pitchFamily="18" charset="0"/>
            </a:endParaRPr>
          </a:p>
          <a:p>
            <a:pPr marL="0" indent="0">
              <a:buNone/>
            </a:pPr>
            <a:r>
              <a:rPr lang="en-AU" altLang="en-US" sz="3200" dirty="0">
                <a:latin typeface="Times New Roman" panose="02020603050405020304" pitchFamily="18" charset="0"/>
                <a:cs typeface="Times New Roman" panose="02020603050405020304" pitchFamily="18" charset="0"/>
              </a:rPr>
              <a:t>• Disease transmission</a:t>
            </a:r>
          </a:p>
          <a:p>
            <a:pPr marL="0" indent="0">
              <a:buNone/>
            </a:pPr>
            <a:endParaRPr lang="en-AU" altLang="en-US" sz="3200" dirty="0">
              <a:latin typeface="Times New Roman" panose="02020603050405020304" pitchFamily="18" charset="0"/>
              <a:cs typeface="Times New Roman" panose="02020603050405020304" pitchFamily="18" charset="0"/>
            </a:endParaRPr>
          </a:p>
          <a:p>
            <a:pPr marL="0" indent="0">
              <a:buNone/>
            </a:pPr>
            <a:r>
              <a:rPr lang="en-AU" altLang="en-US" sz="3200" dirty="0">
                <a:latin typeface="Times New Roman" panose="02020603050405020304" pitchFamily="18" charset="0"/>
                <a:cs typeface="Times New Roman" panose="02020603050405020304" pitchFamily="18" charset="0"/>
              </a:rPr>
              <a:t>• Hybridization and genetic pollution</a:t>
            </a:r>
          </a:p>
        </p:txBody>
      </p:sp>
      <p:sp>
        <p:nvSpPr>
          <p:cNvPr id="4" name="Slide Number Placeholder 3"/>
          <p:cNvSpPr>
            <a:spLocks noGrp="1"/>
          </p:cNvSpPr>
          <p:nvPr>
            <p:ph type="sldNum" sz="quarter" idx="12"/>
          </p:nvPr>
        </p:nvSpPr>
        <p:spPr>
          <a:xfrm>
            <a:off x="2413635" y="5968365"/>
            <a:ext cx="3958590" cy="36512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1655" y="725714"/>
            <a:ext cx="3340579" cy="783772"/>
          </a:xfrm>
        </p:spPr>
        <p:txBody>
          <a:bodyPr>
            <a:normAutofit/>
          </a:bodyPr>
          <a:lstStyle/>
          <a:p>
            <a:r>
              <a:rPr lang="en-US" sz="4400" u="sng" dirty="0">
                <a:latin typeface="Times New Roman" panose="02020603050405020304" pitchFamily="18" charset="0"/>
                <a:cs typeface="Times New Roman" panose="02020603050405020304" pitchFamily="18" charset="0"/>
              </a:rPr>
              <a:t>Conclusion</a:t>
            </a:r>
            <a:endParaRPr lang="en-US" u="sng" dirty="0"/>
          </a:p>
        </p:txBody>
      </p:sp>
      <p:sp>
        <p:nvSpPr>
          <p:cNvPr id="3" name="Content Placeholder 2"/>
          <p:cNvSpPr>
            <a:spLocks noGrp="1"/>
          </p:cNvSpPr>
          <p:nvPr>
            <p:ph sz="quarter" idx="13"/>
          </p:nvPr>
        </p:nvSpPr>
        <p:spPr>
          <a:xfrm>
            <a:off x="913775" y="1509486"/>
            <a:ext cx="8723712" cy="4281713"/>
          </a:xfrm>
        </p:spPr>
        <p:txBody>
          <a:bodyPr>
            <a:normAutofit lnSpcReduction="10000"/>
          </a:bodyPr>
          <a:lstStyle/>
          <a:p>
            <a:pPr marL="0" indent="0">
              <a:buNone/>
            </a:pPr>
            <a:endParaRPr lang="en-AU" altLang="en-US" dirty="0">
              <a:latin typeface="Times New Roman" panose="02020603050405020304" pitchFamily="18" charset="0"/>
              <a:cs typeface="Times New Roman" panose="02020603050405020304" pitchFamily="18" charset="0"/>
            </a:endParaRPr>
          </a:p>
          <a:p>
            <a:pPr marL="0" indent="0">
              <a:lnSpc>
                <a:spcPct val="150000"/>
              </a:lnSpc>
              <a:buNone/>
            </a:pPr>
            <a:r>
              <a:rPr lang="en-AU" altLang="en-US" dirty="0">
                <a:latin typeface="Times New Roman" panose="02020603050405020304" pitchFamily="18" charset="0"/>
                <a:cs typeface="Times New Roman" panose="02020603050405020304" pitchFamily="18" charset="0"/>
              </a:rPr>
              <a:t>In conclusion, the introduction of exotic species poses a significant threat to biodiversity, as it can lead to the loss of native species and disrupt delicate ecosystems, underscoring the urgent need for proactive measures to prevent further harm and safeguard the diversity of our natural world.</a:t>
            </a:r>
          </a:p>
        </p:txBody>
      </p:sp>
      <p:sp>
        <p:nvSpPr>
          <p:cNvPr id="4" name="Slide Number Placeholder 3"/>
          <p:cNvSpPr>
            <a:spLocks noGrp="1"/>
          </p:cNvSpPr>
          <p:nvPr>
            <p:ph type="sldNum" sz="quarter" idx="12"/>
          </p:nvPr>
        </p:nvSpPr>
        <p:spPr>
          <a:xfrm>
            <a:off x="2761615" y="6062980"/>
            <a:ext cx="3507740" cy="47561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741245" y="2493034"/>
            <a:ext cx="10369577" cy="1604515"/>
          </a:xfrm>
        </p:spPr>
        <p:txBody>
          <a:bodyPr/>
          <a:lstStyle/>
          <a:p>
            <a:pPr marL="0" indent="0">
              <a:buNone/>
            </a:pPr>
            <a:r>
              <a:rPr lang="en-US" dirty="0"/>
              <a:t>                    </a:t>
            </a:r>
            <a:endParaRPr lang="en-US" sz="9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flipH="1">
            <a:off x="4636770" y="6127750"/>
            <a:ext cx="1496060" cy="561340"/>
          </a:xfrm>
        </p:spPr>
        <p:txBody>
          <a:bodyPr/>
          <a:lstStyle/>
          <a:p>
            <a:r>
              <a:rPr lang="en-US" sz="2500" dirty="0">
                <a:solidFill>
                  <a:schemeClr val="tx1"/>
                </a:solidFill>
                <a:latin typeface="Times New Roman" panose="02020603050405020304" pitchFamily="18" charset="0"/>
                <a:cs typeface="Times New Roman" panose="02020603050405020304" pitchFamily="18" charset="0"/>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0"/>
            <a:ext cx="3483634" cy="1325563"/>
          </a:xfrm>
        </p:spPr>
        <p:txBody>
          <a:bodyPr>
            <a:normAutofit/>
          </a:bodyPr>
          <a:lstStyle/>
          <a:p>
            <a:r>
              <a:rPr lang="en-US" u="sng"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sz="quarter" idx="13"/>
          </p:nvPr>
        </p:nvSpPr>
        <p:spPr>
          <a:xfrm>
            <a:off x="913774" y="1043796"/>
            <a:ext cx="10363826" cy="5417389"/>
          </a:xfrm>
        </p:spPr>
        <p:txBody>
          <a:bodyPr>
            <a:normAutofit fontScale="75000" lnSpcReduction="20000"/>
          </a:bodyPr>
          <a:lstStyle/>
          <a:p>
            <a:pPr marL="0" indent="0">
              <a:buNone/>
            </a:pPr>
            <a:endParaRPr lang="en-US" dirty="0"/>
          </a:p>
          <a:p>
            <a:r>
              <a:rPr lang="en-US" sz="3430" dirty="0">
                <a:latin typeface="Times New Roman" panose="02020603050405020304" pitchFamily="18" charset="0"/>
                <a:cs typeface="Times New Roman" panose="02020603050405020304" pitchFamily="18" charset="0"/>
              </a:rPr>
              <a:t>https://www.cwss.or</a:t>
            </a:r>
            <a:r>
              <a:rPr lang="en-AU" altLang="en-US" sz="3430" dirty="0">
                <a:latin typeface="Times New Roman" panose="02020603050405020304" pitchFamily="18" charset="0"/>
                <a:cs typeface="Times New Roman" panose="02020603050405020304" pitchFamily="18" charset="0"/>
              </a:rPr>
              <a:t>g</a:t>
            </a:r>
            <a:endParaRPr lang="en-AU" altLang="en-US" dirty="0"/>
          </a:p>
          <a:p>
            <a:r>
              <a:rPr lang="en-AU" altLang="en-US" sz="3000" dirty="0">
                <a:latin typeface="Times New Roman" panose="02020603050405020304" pitchFamily="18" charset="0"/>
                <a:cs typeface="Times New Roman" panose="02020603050405020304" pitchFamily="18" charset="0"/>
              </a:rPr>
              <a:t>.</a:t>
            </a:r>
            <a:r>
              <a:rPr lang="en-AU" altLang="en-US" sz="3430" dirty="0">
                <a:latin typeface="Times New Roman" panose="02020603050405020304" pitchFamily="18" charset="0"/>
                <a:cs typeface="Times New Roman" panose="02020603050405020304" pitchFamily="18" charset="0"/>
              </a:rPr>
              <a:t>Levine, J. M., &amp; D'Antonio, C. M. (1999). Elton revisited: a review of evidence linking diversity and invasibility. Oikos, 87(1), 15-26.</a:t>
            </a:r>
          </a:p>
          <a:p>
            <a:endParaRPr lang="en-AU" altLang="en-US" sz="3430" dirty="0">
              <a:latin typeface="Times New Roman" panose="02020603050405020304" pitchFamily="18" charset="0"/>
              <a:cs typeface="Times New Roman" panose="02020603050405020304" pitchFamily="18" charset="0"/>
            </a:endParaRPr>
          </a:p>
          <a:p>
            <a:r>
              <a:rPr lang="en-AU" altLang="en-US" sz="3430" dirty="0">
                <a:latin typeface="Times New Roman" panose="02020603050405020304" pitchFamily="18" charset="0"/>
                <a:cs typeface="Times New Roman" panose="02020603050405020304" pitchFamily="18" charset="0"/>
              </a:rPr>
              <a:t>2. Simberloff, D., &amp; Von Holle, B. (1999). Positive interactions of nonindigenous species: invasional meltdown?. Biological Invasions, 1(1), 21-32.</a:t>
            </a:r>
          </a:p>
          <a:p>
            <a:endParaRPr lang="en-AU" altLang="en-US" sz="3430" dirty="0">
              <a:latin typeface="Times New Roman" panose="02020603050405020304" pitchFamily="18" charset="0"/>
              <a:cs typeface="Times New Roman" panose="02020603050405020304" pitchFamily="18" charset="0"/>
            </a:endParaRPr>
          </a:p>
          <a:p>
            <a:r>
              <a:rPr lang="en-AU" altLang="en-US" sz="3430" dirty="0">
                <a:latin typeface="Times New Roman" panose="02020603050405020304" pitchFamily="18" charset="0"/>
                <a:cs typeface="Times New Roman" panose="02020603050405020304" pitchFamily="18" charset="0"/>
              </a:rPr>
              <a:t>3. Vitousek, P. M., D'Antonio, C. M., Loope, L. L., &amp; Rejmanek, M. (1997). Introduced species: a significant component of human-caused global change. New Zealand Journal of Ecology, 21(1), 1-16.</a:t>
            </a:r>
          </a:p>
          <a:p>
            <a:endParaRPr lang="en-AU" altLang="en-US" sz="3430" dirty="0">
              <a:latin typeface="Times New Roman" panose="02020603050405020304" pitchFamily="18" charset="0"/>
              <a:cs typeface="Times New Roman" panose="02020603050405020304" pitchFamily="18" charset="0"/>
            </a:endParaRPr>
          </a:p>
          <a:p>
            <a:r>
              <a:rPr lang="en-AU" altLang="en-US" sz="3430" dirty="0">
                <a:latin typeface="Times New Roman" panose="02020603050405020304" pitchFamily="18" charset="0"/>
                <a:cs typeface="Times New Roman" panose="02020603050405020304" pitchFamily="18" charset="0"/>
              </a:rPr>
              <a:t>4. Daszak, P., Cunningham, A. A., &amp; Hyatt, A. D. (2000). Emerging infectious diseases of wildlife--threats to biodiversity and human health. Science, 287(5452), 443-449.</a:t>
            </a:r>
          </a:p>
        </p:txBody>
      </p:sp>
      <p:sp>
        <p:nvSpPr>
          <p:cNvPr id="4" name="Slide Number Placeholder 3"/>
          <p:cNvSpPr>
            <a:spLocks noGrp="1"/>
          </p:cNvSpPr>
          <p:nvPr>
            <p:ph type="sldNum" sz="quarter" idx="12"/>
          </p:nvPr>
        </p:nvSpPr>
        <p:spPr>
          <a:xfrm>
            <a:off x="1129030" y="6188710"/>
            <a:ext cx="5311140" cy="54927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B22C65-D34B-571D-4443-F1CDCD4F889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NAME 						INDEX NO.</a:t>
            </a:r>
            <a:endParaRPr lang="en-GB"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9FE2D6F-03AB-E21E-BD6F-B427F2F355FA}"/>
              </a:ext>
            </a:extLst>
          </p:cNvPr>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Appiah-Kubi Antoinette				9201419</a:t>
            </a:r>
          </a:p>
          <a:p>
            <a:r>
              <a:rPr lang="en-US" dirty="0">
                <a:latin typeface="Times New Roman" panose="02020603050405020304" pitchFamily="18" charset="0"/>
                <a:cs typeface="Times New Roman" panose="02020603050405020304" pitchFamily="18" charset="0"/>
              </a:rPr>
              <a:t>Amoah Daniel					9198619</a:t>
            </a:r>
          </a:p>
          <a:p>
            <a:r>
              <a:rPr lang="en-US" dirty="0">
                <a:latin typeface="Times New Roman" panose="02020603050405020304" pitchFamily="18" charset="0"/>
                <a:cs typeface="Times New Roman" panose="02020603050405020304" pitchFamily="18" charset="0"/>
              </a:rPr>
              <a:t>Agyapong Jonathan Kwame			9197217</a:t>
            </a:r>
          </a:p>
          <a:p>
            <a:r>
              <a:rPr lang="en-US" dirty="0" err="1">
                <a:latin typeface="Times New Roman" panose="02020603050405020304" pitchFamily="18" charset="0"/>
                <a:cs typeface="Times New Roman" panose="02020603050405020304" pitchFamily="18" charset="0"/>
              </a:rPr>
              <a:t>Avukor</a:t>
            </a:r>
            <a:r>
              <a:rPr lang="en-US" dirty="0">
                <a:latin typeface="Times New Roman" panose="02020603050405020304" pitchFamily="18" charset="0"/>
                <a:cs typeface="Times New Roman" panose="02020603050405020304" pitchFamily="18" charset="0"/>
              </a:rPr>
              <a:t> Alberta Sherry				9203319</a:t>
            </a:r>
          </a:p>
          <a:p>
            <a:r>
              <a:rPr lang="en-US" dirty="0">
                <a:latin typeface="Times New Roman" panose="02020603050405020304" pitchFamily="18" charset="0"/>
                <a:cs typeface="Times New Roman" panose="02020603050405020304" pitchFamily="18" charset="0"/>
              </a:rPr>
              <a:t>Unicorn Nancy					9220219</a:t>
            </a:r>
          </a:p>
          <a:p>
            <a:r>
              <a:rPr lang="en-US" dirty="0">
                <a:latin typeface="Times New Roman" panose="02020603050405020304" pitchFamily="18" charset="0"/>
                <a:cs typeface="Times New Roman" panose="02020603050405020304" pitchFamily="18" charset="0"/>
              </a:rPr>
              <a:t>Obour </a:t>
            </a:r>
            <a:r>
              <a:rPr lang="en-US" dirty="0" err="1">
                <a:latin typeface="Times New Roman" panose="02020603050405020304" pitchFamily="18" charset="0"/>
                <a:cs typeface="Times New Roman" panose="02020603050405020304" pitchFamily="18" charset="0"/>
              </a:rPr>
              <a:t>Tannor</a:t>
            </a:r>
            <a:r>
              <a:rPr lang="en-US" dirty="0">
                <a:latin typeface="Times New Roman" panose="02020603050405020304" pitchFamily="18" charset="0"/>
                <a:cs typeface="Times New Roman" panose="02020603050405020304" pitchFamily="18" charset="0"/>
              </a:rPr>
              <a:t> Josephine				9219519</a:t>
            </a:r>
          </a:p>
          <a:p>
            <a:r>
              <a:rPr lang="en-US" dirty="0">
                <a:latin typeface="Times New Roman" panose="02020603050405020304" pitchFamily="18" charset="0"/>
                <a:cs typeface="Times New Roman" panose="02020603050405020304" pitchFamily="18" charset="0"/>
              </a:rPr>
              <a:t>Kenny Collins					9210519</a:t>
            </a:r>
          </a:p>
          <a:p>
            <a:r>
              <a:rPr lang="en-US" dirty="0">
                <a:latin typeface="Times New Roman" panose="02020603050405020304" pitchFamily="18" charset="0"/>
                <a:cs typeface="Times New Roman" panose="02020603050405020304" pitchFamily="18" charset="0"/>
              </a:rPr>
              <a:t>Kingsley </a:t>
            </a:r>
            <a:r>
              <a:rPr lang="en-US" dirty="0" err="1">
                <a:latin typeface="Times New Roman" panose="02020603050405020304" pitchFamily="18" charset="0"/>
                <a:cs typeface="Times New Roman" panose="02020603050405020304" pitchFamily="18" charset="0"/>
              </a:rPr>
              <a:t>Konneh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Tanoh</a:t>
            </a:r>
            <a:r>
              <a:rPr lang="en-US" dirty="0">
                <a:latin typeface="Times New Roman" panose="02020603050405020304" pitchFamily="18" charset="0"/>
                <a:cs typeface="Times New Roman" panose="02020603050405020304" pitchFamily="18" charset="0"/>
              </a:rPr>
              <a:t>				9219619</a:t>
            </a:r>
          </a:p>
          <a:p>
            <a:r>
              <a:rPr lang="en-US" dirty="0" err="1">
                <a:latin typeface="Times New Roman" panose="02020603050405020304" pitchFamily="18" charset="0"/>
                <a:cs typeface="Times New Roman" panose="02020603050405020304" pitchFamily="18" charset="0"/>
              </a:rPr>
              <a:t>Inusah</a:t>
            </a:r>
            <a:r>
              <a:rPr lang="en-US" dirty="0">
                <a:latin typeface="Times New Roman" panose="02020603050405020304" pitchFamily="18" charset="0"/>
                <a:cs typeface="Times New Roman" panose="02020603050405020304" pitchFamily="18" charset="0"/>
              </a:rPr>
              <a:t> Abdul-Basit				9210119</a:t>
            </a:r>
          </a:p>
          <a:p>
            <a:r>
              <a:rPr lang="en-US" dirty="0">
                <a:latin typeface="Times New Roman" panose="02020603050405020304" pitchFamily="18" charset="0"/>
                <a:cs typeface="Times New Roman" panose="02020603050405020304" pitchFamily="18" charset="0"/>
              </a:rPr>
              <a:t>Ofosu Esther </a:t>
            </a:r>
            <a:r>
              <a:rPr lang="en-US" dirty="0" err="1">
                <a:latin typeface="Times New Roman" panose="02020603050405020304" pitchFamily="18" charset="0"/>
                <a:cs typeface="Times New Roman" panose="02020603050405020304" pitchFamily="18" charset="0"/>
              </a:rPr>
              <a:t>Abankwah</a:t>
            </a:r>
            <a:r>
              <a:rPr lang="en-US" dirty="0">
                <a:latin typeface="Times New Roman" panose="02020603050405020304" pitchFamily="18" charset="0"/>
                <a:cs typeface="Times New Roman" panose="02020603050405020304" pitchFamily="18" charset="0"/>
              </a:rPr>
              <a:t>				9214919</a:t>
            </a:r>
            <a:endParaRPr lang="en-GB"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59E7DA3-0D31-F936-579A-2BD9CB4AAAF5}"/>
              </a:ext>
            </a:extLst>
          </p:cNvPr>
          <p:cNvSpPr>
            <a:spLocks noGrp="1"/>
          </p:cNvSpPr>
          <p:nvPr>
            <p:ph type="sldNum" sz="quarter" idx="12"/>
          </p:nvPr>
        </p:nvSpPr>
        <p:spPr/>
        <p:txBody>
          <a:bodyPr/>
          <a:lstStyle/>
          <a:p>
            <a:fld id="{6D22F896-40B5-4ADD-8801-0D06FADFA095}" type="slidenum">
              <a:rPr lang="en-US" smtClean="0"/>
              <a:pPr/>
              <a:t>19</a:t>
            </a:fld>
            <a:endParaRPr lang="en-US" dirty="0"/>
          </a:p>
        </p:txBody>
      </p:sp>
    </p:spTree>
    <p:extLst>
      <p:ext uri="{BB962C8B-B14F-4D97-AF65-F5344CB8AC3E}">
        <p14:creationId xmlns:p14="http://schemas.microsoft.com/office/powerpoint/2010/main" val="2462722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4686" y="580571"/>
            <a:ext cx="4075169" cy="740229"/>
          </a:xfrm>
        </p:spPr>
        <p:txBody>
          <a:bodyPr>
            <a:noAutofit/>
          </a:bodyPr>
          <a:lstStyle/>
          <a:p>
            <a:r>
              <a:rPr lang="en-US" dirty="0">
                <a:latin typeface="Times New Roman" panose="02020603050405020304" pitchFamily="18" charset="0"/>
                <a:cs typeface="Times New Roman" panose="02020603050405020304" pitchFamily="18" charset="0"/>
              </a:rPr>
              <a:t>OUTLINE</a:t>
            </a:r>
            <a:r>
              <a:rPr lang="en-US" dirty="0"/>
              <a:t> </a:t>
            </a:r>
          </a:p>
        </p:txBody>
      </p:sp>
      <p:sp>
        <p:nvSpPr>
          <p:cNvPr id="3" name="Content Placeholder 2"/>
          <p:cNvSpPr>
            <a:spLocks noGrp="1"/>
          </p:cNvSpPr>
          <p:nvPr>
            <p:ph sz="quarter" idx="13"/>
          </p:nvPr>
        </p:nvSpPr>
        <p:spPr>
          <a:xfrm>
            <a:off x="832449" y="1436914"/>
            <a:ext cx="10169380" cy="5294563"/>
          </a:xfrm>
        </p:spPr>
        <p:txBody>
          <a:bodyPr>
            <a:no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Concept of exotic species and it impact on biodiversity</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Examples of exotic species and their ecosystem</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Importance and disadvantages</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Biodiversity and the importance of maintaining a  healthy ecosystem</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How exotic species contribute to biodiversity loss</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Conclusion</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References</a:t>
            </a:r>
          </a:p>
        </p:txBody>
      </p:sp>
      <p:sp>
        <p:nvSpPr>
          <p:cNvPr id="4" name="Slide Number Placeholder 3"/>
          <p:cNvSpPr>
            <a:spLocks noGrp="1"/>
          </p:cNvSpPr>
          <p:nvPr>
            <p:ph type="sldNum" sz="quarter" idx="12"/>
          </p:nvPr>
        </p:nvSpPr>
        <p:spPr>
          <a:xfrm>
            <a:off x="3841750" y="5873115"/>
            <a:ext cx="2421255" cy="666750"/>
          </a:xfrm>
        </p:spPr>
        <p:txBody>
          <a:bodyPr/>
          <a:lstStyle/>
          <a:p>
            <a:r>
              <a:rPr lang="en-US" sz="2500" dirty="0">
                <a:solidFill>
                  <a:schemeClr val="tx1"/>
                </a:solidFill>
                <a:latin typeface="Times New Roman" panose="02020603050405020304" pitchFamily="18" charset="0"/>
                <a:cs typeface="Times New Roman" panose="02020603050405020304" pitchFamily="18" charset="0"/>
              </a:rP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00" y="110038"/>
            <a:ext cx="11432156" cy="854015"/>
          </a:xfrm>
        </p:spPr>
        <p:txBody>
          <a:bodyPr>
            <a:noAutofit/>
          </a:bodyPr>
          <a:lstStyle/>
          <a:p>
            <a:r>
              <a:rPr lang="en-US" sz="4000" dirty="0">
                <a:latin typeface="Times New Roman" panose="02020603050405020304" pitchFamily="18" charset="0"/>
                <a:cs typeface="Times New Roman" panose="02020603050405020304" pitchFamily="18" charset="0"/>
              </a:rPr>
              <a:t>Concept of exotic species and it impact on biodiversity</a:t>
            </a:r>
            <a:endParaRPr lang="en-US" sz="4000" dirty="0"/>
          </a:p>
        </p:txBody>
      </p:sp>
      <p:sp>
        <p:nvSpPr>
          <p:cNvPr id="3" name="Content Placeholder 2"/>
          <p:cNvSpPr>
            <a:spLocks noGrp="1"/>
          </p:cNvSpPr>
          <p:nvPr>
            <p:ph sz="quarter" idx="13"/>
          </p:nvPr>
        </p:nvSpPr>
        <p:spPr>
          <a:xfrm>
            <a:off x="521973" y="1538514"/>
            <a:ext cx="11074941" cy="5209448"/>
          </a:xfrm>
        </p:spPr>
        <p:txBody>
          <a:bodyPr>
            <a:noAutofit/>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Exotic species are organisms that have been introduced to a new geographical areas outside their natural habitats and it is  done  intentionally or unintentionally. </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Other relating terms includes,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Biological invasion</a:t>
            </a:r>
            <a:r>
              <a:rPr lang="en-US" dirty="0">
                <a:latin typeface="Times New Roman" panose="02020603050405020304" pitchFamily="18" charset="0"/>
                <a:cs typeface="Times New Roman" panose="02020603050405020304" pitchFamily="18" charset="0"/>
              </a:rPr>
              <a:t>: Naturally occurring but exotic species which are  introduced by humans and human's activities. </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Cryptogenic species</a:t>
            </a:r>
            <a:r>
              <a:rPr lang="en-US" dirty="0">
                <a:latin typeface="Times New Roman" panose="02020603050405020304" pitchFamily="18" charset="0"/>
                <a:cs typeface="Times New Roman" panose="02020603050405020304" pitchFamily="18" charset="0"/>
              </a:rPr>
              <a:t>:  species whose origins are not known and can be exotic or native.  </a:t>
            </a:r>
          </a:p>
        </p:txBody>
      </p:sp>
      <p:sp>
        <p:nvSpPr>
          <p:cNvPr id="4" name="Slide Number Placeholder 3"/>
          <p:cNvSpPr>
            <a:spLocks noGrp="1"/>
          </p:cNvSpPr>
          <p:nvPr>
            <p:ph type="sldNum" sz="quarter" idx="12"/>
          </p:nvPr>
        </p:nvSpPr>
        <p:spPr>
          <a:xfrm>
            <a:off x="3839210" y="5955665"/>
            <a:ext cx="2489200" cy="65214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4088" y="502285"/>
            <a:ext cx="6473683" cy="6174286"/>
          </a:xfrm>
        </p:spPr>
        <p:txBody>
          <a:bodyPr>
            <a:noAutofit/>
          </a:bodyPr>
          <a:lstStyle/>
          <a:p>
            <a:pPr>
              <a:buFont typeface="Wingdings" panose="05000000000000000000" pitchFamily="2" charset="2"/>
              <a:buChar char="Ø"/>
            </a:pPr>
            <a:r>
              <a:rPr lang="en-US" b="1" kern="100" dirty="0">
                <a:effectLst/>
                <a:latin typeface="Times New Roman" panose="02020603050405020304" pitchFamily="18" charset="0"/>
                <a:ea typeface="SimSun" panose="02010600030101010101" pitchFamily="2" charset="-122"/>
                <a:cs typeface="Times New Roman" panose="02020603050405020304" pitchFamily="18" charset="0"/>
              </a:rPr>
              <a:t>The concept of invasive species</a:t>
            </a:r>
            <a:r>
              <a:rPr lang="en-US" kern="100" dirty="0">
                <a:effectLst/>
                <a:latin typeface="Times New Roman" panose="02020603050405020304" pitchFamily="18" charset="0"/>
                <a:ea typeface="SimSun" panose="02010600030101010101" pitchFamily="2" charset="-122"/>
                <a:cs typeface="Times New Roman" panose="02020603050405020304" pitchFamily="18" charset="0"/>
              </a:rPr>
              <a:t>:</a:t>
            </a:r>
          </a:p>
          <a:p>
            <a:r>
              <a:rPr lang="en-US" sz="3200" kern="100" dirty="0">
                <a:effectLst/>
                <a:latin typeface="Times New Roman" panose="02020603050405020304" pitchFamily="18" charset="0"/>
                <a:ea typeface="SimSun" panose="02010600030101010101" pitchFamily="2" charset="-122"/>
                <a:cs typeface="Times New Roman" panose="02020603050405020304" pitchFamily="18" charset="0"/>
              </a:rPr>
              <a:t> extinctions of native plants and animals</a:t>
            </a:r>
          </a:p>
          <a:p>
            <a:r>
              <a:rPr lang="en-US" sz="3200" kern="100" dirty="0">
                <a:effectLst/>
                <a:latin typeface="Times New Roman" panose="02020603050405020304" pitchFamily="18" charset="0"/>
                <a:ea typeface="SimSun" panose="02010600030101010101" pitchFamily="2" charset="-122"/>
                <a:cs typeface="Times New Roman" panose="02020603050405020304" pitchFamily="18" charset="0"/>
              </a:rPr>
              <a:t> reducing biodiversity</a:t>
            </a:r>
          </a:p>
          <a:p>
            <a:r>
              <a:rPr lang="en-US" sz="3200" kern="100" dirty="0">
                <a:effectLst/>
                <a:latin typeface="Times New Roman" panose="02020603050405020304" pitchFamily="18" charset="0"/>
                <a:ea typeface="SimSun" panose="02010600030101010101" pitchFamily="2" charset="-122"/>
                <a:cs typeface="Times New Roman" panose="02020603050405020304" pitchFamily="18" charset="0"/>
              </a:rPr>
              <a:t> competing with native organisms for limited resources</a:t>
            </a:r>
          </a:p>
          <a:p>
            <a:r>
              <a:rPr lang="en-US" sz="3200" kern="100" dirty="0">
                <a:effectLst/>
                <a:latin typeface="Times New Roman" panose="02020603050405020304" pitchFamily="18" charset="0"/>
                <a:ea typeface="SimSun" panose="02010600030101010101" pitchFamily="2" charset="-122"/>
                <a:cs typeface="Times New Roman" panose="02020603050405020304" pitchFamily="18" charset="0"/>
              </a:rPr>
              <a:t>altering habitats</a:t>
            </a:r>
          </a:p>
          <a:p>
            <a:pPr>
              <a:buFont typeface="Wingdings" panose="05000000000000000000" pitchFamily="2" charset="2"/>
              <a:buChar char="Ø"/>
            </a:pPr>
            <a:endParaRPr lang="en-US" sz="32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Ø"/>
            </a:pPr>
            <a:r>
              <a:rPr lang="en-US" sz="3200" kern="100" dirty="0">
                <a:effectLst/>
                <a:latin typeface="Times New Roman" panose="02020603050405020304" pitchFamily="18" charset="0"/>
                <a:ea typeface="SimSun" panose="02010600030101010101" pitchFamily="2" charset="-122"/>
                <a:cs typeface="Times New Roman" panose="02020603050405020304" pitchFamily="18" charset="0"/>
              </a:rPr>
              <a:t>This can result in huge economic impacts and fundamental disruptions of coastal and Great Lakes ecosystems</a:t>
            </a:r>
            <a:r>
              <a:rPr lang="en-US" kern="1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dirty="0"/>
          </a:p>
        </p:txBody>
      </p:sp>
      <p:sp>
        <p:nvSpPr>
          <p:cNvPr id="4" name="Slide Number Placeholder 3"/>
          <p:cNvSpPr>
            <a:spLocks noGrp="1"/>
          </p:cNvSpPr>
          <p:nvPr>
            <p:ph type="sldNum" sz="quarter" idx="12"/>
          </p:nvPr>
        </p:nvSpPr>
        <p:spPr>
          <a:xfrm>
            <a:off x="4016375" y="5990590"/>
            <a:ext cx="2563495" cy="36512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3</a:t>
            </a:r>
          </a:p>
        </p:txBody>
      </p:sp>
      <p:pic>
        <p:nvPicPr>
          <p:cNvPr id="5" name="Picture 4">
            <a:extLst>
              <a:ext uri="{FF2B5EF4-FFF2-40B4-BE49-F238E27FC236}">
                <a16:creationId xmlns:a16="http://schemas.microsoft.com/office/drawing/2014/main" id="{7EEBA27F-BE55-67EF-1B75-85B68520A370}"/>
              </a:ext>
            </a:extLst>
          </p:cNvPr>
          <p:cNvPicPr>
            <a:picLocks noChangeAspect="1"/>
          </p:cNvPicPr>
          <p:nvPr/>
        </p:nvPicPr>
        <p:blipFill>
          <a:blip r:embed="rId2"/>
          <a:stretch>
            <a:fillRect/>
          </a:stretch>
        </p:blipFill>
        <p:spPr>
          <a:xfrm>
            <a:off x="7387771" y="1531937"/>
            <a:ext cx="4572000" cy="3429000"/>
          </a:xfrm>
          <a:prstGeom prst="rect">
            <a:avLst/>
          </a:prstGeom>
        </p:spPr>
      </p:pic>
      <p:sp>
        <p:nvSpPr>
          <p:cNvPr id="7" name="TextBox 6">
            <a:extLst>
              <a:ext uri="{FF2B5EF4-FFF2-40B4-BE49-F238E27FC236}">
                <a16:creationId xmlns:a16="http://schemas.microsoft.com/office/drawing/2014/main" id="{A03FD536-985E-4B8D-FCC6-F45B374D7950}"/>
              </a:ext>
            </a:extLst>
          </p:cNvPr>
          <p:cNvSpPr txBox="1"/>
          <p:nvPr/>
        </p:nvSpPr>
        <p:spPr>
          <a:xfrm>
            <a:off x="8229912" y="5039785"/>
            <a:ext cx="6096000" cy="461665"/>
          </a:xfrm>
          <a:prstGeom prst="rect">
            <a:avLst/>
          </a:prstGeom>
          <a:noFill/>
        </p:spPr>
        <p:txBody>
          <a:bodyPr wrap="square">
            <a:spAutoFit/>
          </a:bodyPr>
          <a:lstStyle/>
          <a:p>
            <a:r>
              <a:rPr lang="en-US" sz="2400" kern="100" dirty="0">
                <a:latin typeface="Times New Roman" panose="02020603050405020304" pitchFamily="18" charset="0"/>
                <a:ea typeface="SimSun" panose="02010600030101010101" pitchFamily="2" charset="-122"/>
                <a:cs typeface="Times New Roman" panose="02020603050405020304" pitchFamily="18" charset="0"/>
              </a:rPr>
              <a:t>Fig.1; Habitat fragmentation</a:t>
            </a:r>
            <a:endParaRPr lang="en-GB"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480" y="-8626"/>
            <a:ext cx="10515600" cy="793631"/>
          </a:xfrm>
        </p:spPr>
        <p:txBody>
          <a:bodyPr>
            <a:noAutofit/>
          </a:bodyPr>
          <a:lstStyle/>
          <a:p>
            <a:r>
              <a:rPr lang="en-US" sz="4000" u="sng" kern="100" dirty="0">
                <a:latin typeface="Times New Roman" panose="02020603050405020304" pitchFamily="18" charset="0"/>
                <a:ea typeface="SimSun" panose="02010600030101010101" pitchFamily="2" charset="-122"/>
                <a:cs typeface="Times New Roman" panose="02020603050405020304" pitchFamily="18" charset="0"/>
              </a:rPr>
              <a:t>Examples of  exotic species and their ecosystem  </a:t>
            </a:r>
            <a:endParaRPr lang="en-US" sz="40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686426" y="785005"/>
            <a:ext cx="10363826" cy="5936469"/>
          </a:xfrm>
        </p:spPr>
        <p:txBody>
          <a:bodyPr>
            <a:normAutofit/>
          </a:bodyPr>
          <a:lstStyle/>
          <a:p>
            <a:pPr marL="0" marR="0" indent="0" algn="just">
              <a:spcBef>
                <a:spcPts val="0"/>
              </a:spcBef>
              <a:spcAft>
                <a:spcPts val="0"/>
              </a:spcAft>
              <a:buFont typeface="Wingdings" panose="05000000000000000000" pitchFamily="2" charset="2"/>
              <a:buNone/>
            </a:pPr>
            <a:r>
              <a:rPr lang="en-AU" altLang="en-US" sz="2400" dirty="0">
                <a:latin typeface="Times New Roman" panose="02020603050405020304" pitchFamily="18" charset="0"/>
                <a:cs typeface="Times New Roman" panose="02020603050405020304" pitchFamily="18" charset="0"/>
              </a:rPr>
              <a:t>Exotic species can exist in several ecosystems such as the marine, forest, grassland and desert ecosystems.</a:t>
            </a:r>
          </a:p>
          <a:p>
            <a:pPr marL="0" marR="0" indent="0" algn="just">
              <a:spcBef>
                <a:spcPts val="0"/>
              </a:spcBef>
              <a:spcAft>
                <a:spcPts val="0"/>
              </a:spcAft>
              <a:buFont typeface="Wingdings" panose="05000000000000000000" pitchFamily="2" charset="2"/>
              <a:buNone/>
            </a:pPr>
            <a:endParaRPr lang="en-AU" altLang="en-US" dirty="0"/>
          </a:p>
          <a:p>
            <a:pPr marL="0" marR="0" indent="0" algn="just">
              <a:spcBef>
                <a:spcPts val="0"/>
              </a:spcBef>
              <a:spcAft>
                <a:spcPts val="0"/>
              </a:spcAft>
              <a:buFont typeface="Wingdings" panose="05000000000000000000" pitchFamily="2" charset="2"/>
              <a:buNone/>
            </a:pPr>
            <a:endParaRPr lang="en-AU" altLang="en-US" dirty="0"/>
          </a:p>
          <a:p>
            <a:pPr marL="0" marR="0" indent="0" algn="just">
              <a:spcBef>
                <a:spcPts val="0"/>
              </a:spcBef>
              <a:spcAft>
                <a:spcPts val="0"/>
              </a:spcAft>
              <a:buFont typeface="Wingdings" panose="05000000000000000000" pitchFamily="2" charset="2"/>
              <a:buNone/>
            </a:pPr>
            <a:endParaRPr lang="en-AU" altLang="en-US" dirty="0"/>
          </a:p>
          <a:p>
            <a:pPr marL="0" marR="0" indent="0" algn="just">
              <a:spcBef>
                <a:spcPts val="0"/>
              </a:spcBef>
              <a:spcAft>
                <a:spcPts val="0"/>
              </a:spcAft>
              <a:buFont typeface="Wingdings" panose="05000000000000000000" pitchFamily="2" charset="2"/>
              <a:buNone/>
            </a:pPr>
            <a:endParaRPr lang="en-AU" altLang="en-US" dirty="0"/>
          </a:p>
          <a:p>
            <a:pPr marL="0" marR="0" indent="0" algn="just">
              <a:spcBef>
                <a:spcPts val="0"/>
              </a:spcBef>
              <a:spcAft>
                <a:spcPts val="0"/>
              </a:spcAft>
              <a:buFont typeface="Wingdings" panose="05000000000000000000" pitchFamily="2" charset="2"/>
              <a:buNone/>
            </a:pPr>
            <a:endParaRPr lang="en-AU" altLang="en-US" dirty="0"/>
          </a:p>
          <a:p>
            <a:pPr marL="0" marR="0" indent="0" algn="just">
              <a:spcBef>
                <a:spcPts val="0"/>
              </a:spcBef>
              <a:spcAft>
                <a:spcPts val="0"/>
              </a:spcAft>
              <a:buFont typeface="Wingdings" panose="05000000000000000000" pitchFamily="2" charset="2"/>
              <a:buNone/>
            </a:pPr>
            <a:endParaRPr lang="en-AU" altLang="en-US" dirty="0"/>
          </a:p>
          <a:p>
            <a:pPr marL="0" marR="0" indent="0" algn="just">
              <a:spcBef>
                <a:spcPts val="0"/>
              </a:spcBef>
              <a:spcAft>
                <a:spcPts val="0"/>
              </a:spcAft>
              <a:buFont typeface="Wingdings" panose="05000000000000000000" pitchFamily="2" charset="2"/>
              <a:buNone/>
            </a:pPr>
            <a:endParaRPr lang="en-AU" altLang="en-US" dirty="0"/>
          </a:p>
          <a:p>
            <a:pPr marL="0" marR="0" indent="0" algn="just">
              <a:spcBef>
                <a:spcPts val="0"/>
              </a:spcBef>
              <a:spcAft>
                <a:spcPts val="0"/>
              </a:spcAft>
              <a:buFont typeface="Wingdings" panose="05000000000000000000" pitchFamily="2" charset="2"/>
              <a:buNone/>
            </a:pPr>
            <a:endParaRPr lang="en-AU" altLang="en-US" dirty="0"/>
          </a:p>
          <a:p>
            <a:pPr marL="0" marR="0" indent="0" algn="just">
              <a:spcBef>
                <a:spcPts val="0"/>
              </a:spcBef>
              <a:spcAft>
                <a:spcPts val="0"/>
              </a:spcAft>
              <a:buFont typeface="Wingdings" panose="05000000000000000000" pitchFamily="2" charset="2"/>
              <a:buNone/>
            </a:pPr>
            <a:r>
              <a:rPr lang="en-AU" altLang="en-US" dirty="0"/>
              <a:t>      </a:t>
            </a:r>
          </a:p>
          <a:p>
            <a:pPr marL="0" marR="0" indent="0" algn="just">
              <a:spcBef>
                <a:spcPts val="0"/>
              </a:spcBef>
              <a:spcAft>
                <a:spcPts val="0"/>
              </a:spcAft>
              <a:buFont typeface="Wingdings" panose="05000000000000000000" pitchFamily="2" charset="2"/>
              <a:buNone/>
            </a:pPr>
            <a:r>
              <a:rPr lang="en-AU" altLang="en-US" dirty="0"/>
              <a:t>	 Fig 2; European starling.                                    Fig.3; Lionfish.</a:t>
            </a:r>
          </a:p>
        </p:txBody>
      </p:sp>
      <p:sp>
        <p:nvSpPr>
          <p:cNvPr id="4" name="Slide Number Placeholder 3"/>
          <p:cNvSpPr>
            <a:spLocks noGrp="1"/>
          </p:cNvSpPr>
          <p:nvPr>
            <p:ph type="sldNum" sz="quarter" idx="12"/>
          </p:nvPr>
        </p:nvSpPr>
        <p:spPr>
          <a:xfrm>
            <a:off x="4531995" y="6073140"/>
            <a:ext cx="1793240" cy="53022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4</a:t>
            </a:r>
          </a:p>
        </p:txBody>
      </p:sp>
      <p:pic>
        <p:nvPicPr>
          <p:cNvPr id="5" name="Picture 4" descr="2023-07-17 21:25:53.131000"/>
          <p:cNvPicPr>
            <a:picLocks noChangeAspect="1"/>
          </p:cNvPicPr>
          <p:nvPr/>
        </p:nvPicPr>
        <p:blipFill>
          <a:blip r:embed="rId2"/>
          <a:stretch>
            <a:fillRect/>
          </a:stretch>
        </p:blipFill>
        <p:spPr>
          <a:xfrm>
            <a:off x="1024255" y="2342515"/>
            <a:ext cx="4092088" cy="2490742"/>
          </a:xfrm>
          <a:prstGeom prst="rect">
            <a:avLst/>
          </a:prstGeom>
        </p:spPr>
      </p:pic>
      <p:pic>
        <p:nvPicPr>
          <p:cNvPr id="6" name="Picture 5" descr="2023-07-17 21:26:15.299000"/>
          <p:cNvPicPr>
            <a:picLocks noChangeAspect="1"/>
          </p:cNvPicPr>
          <p:nvPr/>
        </p:nvPicPr>
        <p:blipFill>
          <a:blip r:embed="rId3"/>
          <a:stretch>
            <a:fillRect/>
          </a:stretch>
        </p:blipFill>
        <p:spPr>
          <a:xfrm>
            <a:off x="6096000" y="2514600"/>
            <a:ext cx="4725035" cy="23186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1334" y="201223"/>
            <a:ext cx="6968706" cy="790815"/>
          </a:xfrm>
        </p:spPr>
        <p:txBody>
          <a:bodyPr>
            <a:normAutofit/>
          </a:bodyPr>
          <a:lstStyle/>
          <a:p>
            <a:r>
              <a:rPr lang="en-US" u="sng" dirty="0">
                <a:latin typeface="Times New Roman" panose="02020603050405020304" pitchFamily="18" charset="0"/>
                <a:cs typeface="Times New Roman" panose="02020603050405020304" pitchFamily="18" charset="0"/>
              </a:rPr>
              <a:t>Types of exotic species </a:t>
            </a:r>
          </a:p>
        </p:txBody>
      </p:sp>
      <p:sp>
        <p:nvSpPr>
          <p:cNvPr id="3" name="Content Placeholder 2"/>
          <p:cNvSpPr>
            <a:spLocks noGrp="1"/>
          </p:cNvSpPr>
          <p:nvPr>
            <p:ph sz="quarter" idx="13"/>
          </p:nvPr>
        </p:nvSpPr>
        <p:spPr>
          <a:xfrm>
            <a:off x="913774" y="1276710"/>
            <a:ext cx="10363826" cy="4514490"/>
          </a:xfrm>
        </p:spPr>
        <p:txBody>
          <a:bodyPr>
            <a:normAutofit lnSpcReduction="10000"/>
          </a:bodyPr>
          <a:lstStyle/>
          <a:p>
            <a:pPr marR="0" algn="just">
              <a:spcBef>
                <a:spcPts val="0"/>
              </a:spcBef>
              <a:spcAft>
                <a:spcPts val="0"/>
              </a:spcAft>
              <a:buFont typeface="Wingdings" panose="05000000000000000000" pitchFamily="2" charset="2"/>
              <a:buChar char="Ø"/>
            </a:pPr>
            <a:r>
              <a:rPr lang="en-US" sz="2800" kern="100" dirty="0">
                <a:effectLst/>
                <a:latin typeface="Calibri" panose="020F0502020204030204"/>
                <a:ea typeface="SimSun" panose="02010600030101010101" pitchFamily="2" charset="-122"/>
                <a:cs typeface="Times New Roman" panose="02020603050405020304" pitchFamily="18" charset="0"/>
              </a:rPr>
              <a:t>  </a:t>
            </a:r>
            <a:r>
              <a:rPr lang="en-US" sz="3600" kern="100" dirty="0">
                <a:effectLst/>
                <a:latin typeface="Times New Roman" panose="02020603050405020304" pitchFamily="18" charset="0"/>
                <a:ea typeface="SimSun" panose="02010600030101010101" pitchFamily="2" charset="-122"/>
                <a:cs typeface="Times New Roman" panose="02020603050405020304" pitchFamily="18" charset="0"/>
              </a:rPr>
              <a:t>Neophyte ( introduced plant species)</a:t>
            </a:r>
          </a:p>
          <a:p>
            <a:pPr marR="0" algn="just">
              <a:spcBef>
                <a:spcPts val="0"/>
              </a:spcBef>
              <a:spcAft>
                <a:spcPts val="0"/>
              </a:spcAft>
              <a:buFont typeface="Wingdings" panose="05000000000000000000" pitchFamily="2" charset="2"/>
              <a:buChar char="Ø"/>
            </a:pPr>
            <a:endParaRPr lang="en-US" sz="3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Font typeface="Wingdings" panose="05000000000000000000" pitchFamily="2" charset="2"/>
              <a:buNone/>
            </a:pPr>
            <a:endParaRPr lang="en-US" sz="3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R="0" algn="just">
              <a:spcBef>
                <a:spcPts val="0"/>
              </a:spcBef>
              <a:spcAft>
                <a:spcPts val="0"/>
              </a:spcAft>
              <a:buFont typeface="Wingdings" panose="05000000000000000000" pitchFamily="2" charset="2"/>
              <a:buChar char="Ø"/>
            </a:pPr>
            <a:endParaRPr lang="en-US" sz="3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R="0" algn="just">
              <a:spcBef>
                <a:spcPts val="0"/>
              </a:spcBef>
              <a:spcAft>
                <a:spcPts val="0"/>
              </a:spcAft>
              <a:buFont typeface="Wingdings" panose="05000000000000000000" pitchFamily="2" charset="2"/>
              <a:buChar char="Ø"/>
            </a:pPr>
            <a:r>
              <a:rPr lang="en-US" sz="3600" kern="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3600" kern="100" dirty="0" err="1">
                <a:effectLst/>
                <a:latin typeface="Times New Roman" panose="02020603050405020304" pitchFamily="18" charset="0"/>
                <a:ea typeface="SimSun" panose="02010600030101010101" pitchFamily="2" charset="-122"/>
                <a:cs typeface="Times New Roman" panose="02020603050405020304" pitchFamily="18" charset="0"/>
              </a:rPr>
              <a:t>Neozoa</a:t>
            </a:r>
            <a:r>
              <a:rPr lang="en-US" sz="3600" kern="100" dirty="0">
                <a:effectLst/>
                <a:latin typeface="Times New Roman" panose="02020603050405020304" pitchFamily="18" charset="0"/>
                <a:ea typeface="SimSun" panose="02010600030101010101" pitchFamily="2" charset="-122"/>
                <a:cs typeface="Times New Roman" panose="02020603050405020304" pitchFamily="18" charset="0"/>
              </a:rPr>
              <a:t> (</a:t>
            </a:r>
            <a:r>
              <a:rPr lang="fr-FR" sz="3600" kern="100" dirty="0">
                <a:effectLst/>
                <a:latin typeface="Times New Roman" panose="02020603050405020304" pitchFamily="18" charset="0"/>
                <a:ea typeface="SimSun" panose="02010600030101010101" pitchFamily="2" charset="-122"/>
                <a:cs typeface="Times New Roman" panose="02020603050405020304" pitchFamily="18" charset="0"/>
              </a:rPr>
              <a:t>introduced animal </a:t>
            </a:r>
            <a:r>
              <a:rPr lang="en-US" sz="3600" kern="100" dirty="0">
                <a:effectLst/>
                <a:latin typeface="Times New Roman" panose="02020603050405020304" pitchFamily="18" charset="0"/>
                <a:ea typeface="SimSun" panose="02010600030101010101" pitchFamily="2" charset="-122"/>
                <a:cs typeface="Times New Roman" panose="02020603050405020304" pitchFamily="18" charset="0"/>
              </a:rPr>
              <a:t>species)</a:t>
            </a:r>
          </a:p>
          <a:p>
            <a:pPr marR="0" algn="just">
              <a:spcBef>
                <a:spcPts val="0"/>
              </a:spcBef>
              <a:spcAft>
                <a:spcPts val="0"/>
              </a:spcAft>
              <a:buFont typeface="Wingdings" panose="05000000000000000000" pitchFamily="2" charset="2"/>
              <a:buChar char="Ø"/>
            </a:pPr>
            <a:endParaRPr lang="en-US" sz="3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R="0" algn="just">
              <a:spcBef>
                <a:spcPts val="0"/>
              </a:spcBef>
              <a:spcAft>
                <a:spcPts val="0"/>
              </a:spcAft>
              <a:buFont typeface="Wingdings" panose="05000000000000000000" pitchFamily="2" charset="2"/>
              <a:buChar char="Ø"/>
            </a:pPr>
            <a:endParaRPr lang="en-US" sz="3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R="0" algn="just">
              <a:spcBef>
                <a:spcPts val="0"/>
              </a:spcBef>
              <a:spcAft>
                <a:spcPts val="0"/>
              </a:spcAft>
              <a:buFont typeface="Wingdings" panose="05000000000000000000" pitchFamily="2" charset="2"/>
              <a:buChar char="Ø"/>
            </a:pPr>
            <a:endParaRPr lang="en-US" sz="36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R="0" algn="just">
              <a:spcBef>
                <a:spcPts val="0"/>
              </a:spcBef>
              <a:spcAft>
                <a:spcPts val="0"/>
              </a:spcAft>
              <a:buFont typeface="Wingdings" panose="05000000000000000000" pitchFamily="2" charset="2"/>
              <a:buChar char="Ø"/>
            </a:pPr>
            <a:r>
              <a:rPr lang="en-US" sz="3600" kern="100" dirty="0">
                <a:effectLst/>
                <a:latin typeface="Times New Roman" panose="02020603050405020304" pitchFamily="18" charset="0"/>
                <a:ea typeface="SimSun" panose="02010600030101010101" pitchFamily="2" charset="-122"/>
                <a:cs typeface="Times New Roman" panose="02020603050405020304" pitchFamily="18" charset="0"/>
              </a:rPr>
              <a:t> Fungi</a:t>
            </a:r>
          </a:p>
          <a:p>
            <a:pPr marL="0" indent="0">
              <a:buNone/>
            </a:pPr>
            <a:endParaRPr lang="en-US" dirty="0"/>
          </a:p>
        </p:txBody>
      </p:sp>
      <p:sp>
        <p:nvSpPr>
          <p:cNvPr id="4" name="Slide Number Placeholder 3"/>
          <p:cNvSpPr>
            <a:spLocks noGrp="1"/>
          </p:cNvSpPr>
          <p:nvPr>
            <p:ph type="sldNum" sz="quarter" idx="12"/>
          </p:nvPr>
        </p:nvSpPr>
        <p:spPr>
          <a:xfrm>
            <a:off x="3442970" y="5993765"/>
            <a:ext cx="2685415" cy="36512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1898" y="107325"/>
            <a:ext cx="2670956" cy="859176"/>
          </a:xfrm>
        </p:spPr>
        <p:txBody>
          <a:bodyPr>
            <a:normAutofit/>
          </a:bodyPr>
          <a:lstStyle/>
          <a:p>
            <a:r>
              <a:rPr lang="en-US" u="sng" kern="100" dirty="0" err="1">
                <a:effectLst/>
                <a:latin typeface="Times New Roman" panose="02020603050405020304" pitchFamily="18" charset="0"/>
                <a:ea typeface="SimSun" panose="02010600030101010101" pitchFamily="2" charset="-122"/>
                <a:cs typeface="Times New Roman" panose="02020603050405020304" pitchFamily="18" charset="0"/>
              </a:rPr>
              <a:t>Neophyta</a:t>
            </a:r>
            <a:endParaRPr lang="en-US"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907171" y="1052434"/>
            <a:ext cx="2305676" cy="592513"/>
          </a:xfrm>
        </p:spPr>
        <p:txBody>
          <a:bodyPr>
            <a:normAutofit fontScale="25000" lnSpcReduction="20000"/>
          </a:bodyPr>
          <a:lstStyle/>
          <a:p>
            <a:endParaRPr lang="en-US" dirty="0"/>
          </a:p>
          <a:p>
            <a:r>
              <a:rPr lang="en-US" sz="11200" dirty="0">
                <a:latin typeface="Times New Roman" panose="02020603050405020304" pitchFamily="18" charset="0"/>
                <a:cs typeface="Times New Roman" panose="02020603050405020304" pitchFamily="18" charset="0"/>
              </a:rPr>
              <a:t>Invasive</a:t>
            </a:r>
            <a:r>
              <a:rPr lang="en-US" sz="5100" dirty="0">
                <a:latin typeface="Times New Roman" panose="02020603050405020304" pitchFamily="18" charset="0"/>
                <a:cs typeface="Times New Roman" panose="02020603050405020304" pitchFamily="18" charset="0"/>
              </a:rPr>
              <a:t> </a:t>
            </a:r>
          </a:p>
        </p:txBody>
      </p:sp>
      <p:sp>
        <p:nvSpPr>
          <p:cNvPr id="4" name="Slide Number Placeholder 3"/>
          <p:cNvSpPr>
            <a:spLocks noGrp="1"/>
          </p:cNvSpPr>
          <p:nvPr>
            <p:ph type="sldNum" sz="quarter" idx="12"/>
          </p:nvPr>
        </p:nvSpPr>
        <p:spPr>
          <a:xfrm>
            <a:off x="5614670" y="5956935"/>
            <a:ext cx="891540" cy="105981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6</a:t>
            </a:r>
          </a:p>
        </p:txBody>
      </p:sp>
      <p:pic>
        <p:nvPicPr>
          <p:cNvPr id="5" name="Picture 4"/>
          <p:cNvPicPr>
            <a:picLocks noChangeAspect="1"/>
          </p:cNvPicPr>
          <p:nvPr/>
        </p:nvPicPr>
        <p:blipFill>
          <a:blip r:embed="rId2"/>
          <a:stretch>
            <a:fillRect/>
          </a:stretch>
        </p:blipFill>
        <p:spPr>
          <a:xfrm>
            <a:off x="553669" y="1776542"/>
            <a:ext cx="5726174" cy="3481686"/>
          </a:xfrm>
          <a:prstGeom prst="rect">
            <a:avLst/>
          </a:prstGeom>
        </p:spPr>
      </p:pic>
      <p:pic>
        <p:nvPicPr>
          <p:cNvPr id="1026" name="Picture 7" descr="2023-07-17 18:33:50.671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7524" y="1776542"/>
            <a:ext cx="5000625" cy="348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54069" y="5421938"/>
            <a:ext cx="5341931" cy="1198880"/>
          </a:xfrm>
          <a:prstGeom prst="rect">
            <a:avLst/>
          </a:prstGeom>
          <a:noFill/>
        </p:spPr>
        <p:txBody>
          <a:bodyPr wrap="square">
            <a:spAutoFit/>
          </a:bodyPr>
          <a:lstStyle/>
          <a:p>
            <a:pPr marL="0" marR="0" algn="just">
              <a:spcBef>
                <a:spcPts val="0"/>
              </a:spcBef>
              <a:spcAft>
                <a:spcPts val="0"/>
              </a:spcAft>
            </a:pPr>
            <a:r>
              <a:rPr lang="en-US" sz="2400" kern="100" dirty="0">
                <a:effectLst/>
                <a:latin typeface="Times New Roman" panose="02020603050405020304" pitchFamily="18" charset="0"/>
                <a:ea typeface="SimSun" panose="02010600030101010101" pitchFamily="2" charset="-122"/>
                <a:cs typeface="Times New Roman" panose="02020603050405020304" pitchFamily="18" charset="0"/>
              </a:rPr>
              <a:t>Fig.4; Kudzu(</a:t>
            </a:r>
            <a:r>
              <a:rPr lang="en-US" sz="2400" i="1" kern="100" dirty="0">
                <a:effectLst/>
                <a:latin typeface="Times New Roman" panose="02020603050405020304" pitchFamily="18" charset="0"/>
                <a:ea typeface="SimSun" panose="02010600030101010101" pitchFamily="2" charset="-122"/>
                <a:cs typeface="Times New Roman" panose="02020603050405020304" pitchFamily="18" charset="0"/>
              </a:rPr>
              <a:t>Pueraria Montana var lobata</a:t>
            </a:r>
            <a:r>
              <a:rPr lang="en-US" sz="2400" kern="100" dirty="0">
                <a:effectLst/>
                <a:latin typeface="Times New Roman" panose="02020603050405020304" pitchFamily="18" charset="0"/>
                <a:ea typeface="SimSun" panose="02010600030101010101" pitchFamily="2" charset="-122"/>
                <a:cs typeface="Times New Roman" panose="02020603050405020304" pitchFamily="18" charset="0"/>
              </a:rPr>
              <a:t>)- native to Japan</a:t>
            </a:r>
          </a:p>
          <a:p>
            <a:pPr marL="0" marR="0" algn="just">
              <a:spcBef>
                <a:spcPts val="0"/>
              </a:spcBef>
              <a:spcAft>
                <a:spcPts val="0"/>
              </a:spcAft>
            </a:pPr>
            <a:r>
              <a:rPr lang="en-US" sz="2400" kern="100" dirty="0">
                <a:effectLst/>
                <a:latin typeface="Times New Roman" panose="02020603050405020304" pitchFamily="18" charset="0"/>
                <a:ea typeface="SimSun" panose="02010600030101010101" pitchFamily="2" charset="-122"/>
                <a:cs typeface="Times New Roman" panose="02020603050405020304" pitchFamily="18" charset="0"/>
              </a:rPr>
              <a:t> </a:t>
            </a:r>
          </a:p>
        </p:txBody>
      </p:sp>
      <p:sp>
        <p:nvSpPr>
          <p:cNvPr id="9" name="TextBox 8"/>
          <p:cNvSpPr txBox="1"/>
          <p:nvPr/>
        </p:nvSpPr>
        <p:spPr>
          <a:xfrm>
            <a:off x="7895908" y="1004171"/>
            <a:ext cx="2578312" cy="523220"/>
          </a:xfrm>
          <a:prstGeom prst="rect">
            <a:avLst/>
          </a:prstGeom>
          <a:noFill/>
        </p:spPr>
        <p:txBody>
          <a:bodyPr wrap="square">
            <a:spAutoFit/>
          </a:bodyPr>
          <a:lstStyle/>
          <a:p>
            <a:pPr marL="457200" indent="-457200">
              <a:buFont typeface="Arial" panose="020B0604020202020204" pitchFamily="34" charset="0"/>
              <a:buChar char="•"/>
            </a:pPr>
            <a:r>
              <a:rPr lang="en-US" sz="2800" kern="100" dirty="0">
                <a:effectLst/>
                <a:latin typeface="Times New Roman" panose="02020603050405020304" pitchFamily="18" charset="0"/>
                <a:ea typeface="SimSun" panose="02010600030101010101" pitchFamily="2" charset="-122"/>
                <a:cs typeface="Times New Roman" panose="02020603050405020304" pitchFamily="18" charset="0"/>
              </a:rPr>
              <a:t>Noninvasive</a:t>
            </a:r>
            <a:endParaRPr lang="en-US" sz="28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867524" y="5495356"/>
            <a:ext cx="4635081" cy="830997"/>
          </a:xfrm>
          <a:prstGeom prst="rect">
            <a:avLst/>
          </a:prstGeom>
          <a:noFill/>
        </p:spPr>
        <p:txBody>
          <a:bodyPr wrap="square">
            <a:spAutoFit/>
          </a:bodyPr>
          <a:lstStyle/>
          <a:p>
            <a:r>
              <a:rPr lang="en-US" sz="2400" i="1" kern="100" dirty="0">
                <a:effectLst/>
                <a:latin typeface="Times New Roman" panose="02020603050405020304" pitchFamily="18" charset="0"/>
                <a:ea typeface="SimSun" panose="02010600030101010101" pitchFamily="2" charset="-122"/>
                <a:cs typeface="Times New Roman" panose="02020603050405020304" pitchFamily="18" charset="0"/>
              </a:rPr>
              <a:t>Fig.5; Tulipa</a:t>
            </a:r>
            <a:r>
              <a:rPr lang="en-US" sz="2400" kern="100" dirty="0">
                <a:effectLst/>
                <a:latin typeface="Times New Roman" panose="02020603050405020304" pitchFamily="18" charset="0"/>
                <a:ea typeface="SimSun" panose="02010600030101010101" pitchFamily="2" charset="-122"/>
                <a:cs typeface="Times New Roman" panose="02020603050405020304" pitchFamily="18" charset="0"/>
              </a:rPr>
              <a:t> spp.-Native to central Asia</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1866" y="0"/>
            <a:ext cx="2275530" cy="894330"/>
          </a:xfrm>
        </p:spPr>
        <p:txBody>
          <a:bodyPr>
            <a:normAutofit/>
          </a:bodyPr>
          <a:lstStyle/>
          <a:p>
            <a:r>
              <a:rPr lang="en-US" u="sng" kern="100" dirty="0" err="1">
                <a:effectLst/>
                <a:latin typeface="Times New Roman" panose="02020603050405020304" pitchFamily="18" charset="0"/>
                <a:ea typeface="SimSun" panose="02010600030101010101" pitchFamily="2" charset="-122"/>
                <a:cs typeface="Times New Roman" panose="02020603050405020304" pitchFamily="18" charset="0"/>
              </a:rPr>
              <a:t>Neozoa</a:t>
            </a:r>
            <a:endParaRPr lang="en-US"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759126" y="788238"/>
            <a:ext cx="2518912" cy="516782"/>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Invasive</a:t>
            </a:r>
            <a:r>
              <a:rPr lang="en-US" dirty="0"/>
              <a:t> </a:t>
            </a:r>
          </a:p>
        </p:txBody>
      </p:sp>
      <p:sp>
        <p:nvSpPr>
          <p:cNvPr id="4" name="Slide Number Placeholder 3"/>
          <p:cNvSpPr>
            <a:spLocks noGrp="1"/>
          </p:cNvSpPr>
          <p:nvPr>
            <p:ph type="sldNum" sz="quarter" idx="12"/>
          </p:nvPr>
        </p:nvSpPr>
        <p:spPr>
          <a:xfrm>
            <a:off x="5121910" y="6049010"/>
            <a:ext cx="1293495" cy="36512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7</a:t>
            </a:r>
          </a:p>
        </p:txBody>
      </p:sp>
      <p:pic>
        <p:nvPicPr>
          <p:cNvPr id="2050" name="Picture 1" descr="2023-07-17 18:18:10.159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81" y="1411112"/>
            <a:ext cx="5876344" cy="370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2023-07-17 18:19:58.296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938" y="1411112"/>
            <a:ext cx="5333720" cy="36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81867" y="5277200"/>
            <a:ext cx="5986172" cy="829945"/>
          </a:xfrm>
          <a:prstGeom prst="rect">
            <a:avLst/>
          </a:prstGeom>
          <a:noFill/>
        </p:spPr>
        <p:txBody>
          <a:bodyPr wrap="square">
            <a:spAutoFit/>
          </a:bodyPr>
          <a:lstStyle/>
          <a:p>
            <a:pPr marL="0" marR="0" algn="just">
              <a:spcBef>
                <a:spcPts val="0"/>
              </a:spcBef>
              <a:spcAft>
                <a:spcPts val="0"/>
              </a:spcAft>
            </a:pPr>
            <a:r>
              <a:rPr lang="en-US" sz="2400" kern="100" dirty="0">
                <a:effectLst/>
                <a:latin typeface="Times New Roman" panose="02020603050405020304" pitchFamily="18" charset="0"/>
                <a:ea typeface="SimSun" panose="02010600030101010101" pitchFamily="2" charset="-122"/>
                <a:cs typeface="Times New Roman" panose="02020603050405020304" pitchFamily="18" charset="0"/>
              </a:rPr>
              <a:t>Fig.6; Cane toad(</a:t>
            </a:r>
            <a:r>
              <a:rPr lang="en-US" sz="2400" i="1" kern="100" dirty="0" err="1">
                <a:effectLst/>
                <a:latin typeface="Times New Roman" panose="02020603050405020304" pitchFamily="18" charset="0"/>
                <a:ea typeface="SimSun" panose="02010600030101010101" pitchFamily="2" charset="-122"/>
                <a:cs typeface="Times New Roman" panose="02020603050405020304" pitchFamily="18" charset="0"/>
              </a:rPr>
              <a:t>Rhinella</a:t>
            </a:r>
            <a:r>
              <a:rPr lang="en-US" sz="2400" i="1" kern="100" dirty="0">
                <a:effectLst/>
                <a:latin typeface="Times New Roman" panose="02020603050405020304" pitchFamily="18" charset="0"/>
                <a:ea typeface="SimSun" panose="02010600030101010101" pitchFamily="2" charset="-122"/>
                <a:cs typeface="Times New Roman" panose="02020603050405020304" pitchFamily="18" charset="0"/>
              </a:rPr>
              <a:t> marina</a:t>
            </a:r>
            <a:r>
              <a:rPr lang="en-US" sz="2400" kern="100" dirty="0">
                <a:effectLst/>
                <a:latin typeface="Times New Roman" panose="02020603050405020304" pitchFamily="18" charset="0"/>
                <a:ea typeface="SimSun" panose="02010600030101010101" pitchFamily="2" charset="-122"/>
                <a:cs typeface="Times New Roman" panose="02020603050405020304" pitchFamily="18" charset="0"/>
              </a:rPr>
              <a:t>)- Native to south and Central America</a:t>
            </a:r>
            <a:r>
              <a:rPr lang="en-US" sz="1800" kern="100" dirty="0">
                <a:effectLst/>
                <a:latin typeface="Calibri" panose="020F0502020204030204"/>
                <a:ea typeface="SimSun" panose="02010600030101010101" pitchFamily="2" charset="-122"/>
                <a:cs typeface="Times New Roman" panose="02020603050405020304" pitchFamily="18" charset="0"/>
              </a:rPr>
              <a:t>.</a:t>
            </a:r>
          </a:p>
        </p:txBody>
      </p:sp>
      <p:sp>
        <p:nvSpPr>
          <p:cNvPr id="8" name="TextBox 7"/>
          <p:cNvSpPr txBox="1"/>
          <p:nvPr/>
        </p:nvSpPr>
        <p:spPr>
          <a:xfrm>
            <a:off x="7067190" y="5277200"/>
            <a:ext cx="4043632" cy="954107"/>
          </a:xfrm>
          <a:prstGeom prst="rect">
            <a:avLst/>
          </a:prstGeom>
          <a:noFill/>
        </p:spPr>
        <p:txBody>
          <a:bodyPr wrap="square">
            <a:spAutoFit/>
          </a:bodyPr>
          <a:lstStyle/>
          <a:p>
            <a:r>
              <a:rPr lang="en-US" sz="2800" kern="100" dirty="0">
                <a:effectLst/>
                <a:latin typeface="Times New Roman" panose="02020603050405020304" pitchFamily="18" charset="0"/>
                <a:ea typeface="SimSun" panose="02010600030101010101" pitchFamily="2" charset="-122"/>
                <a:cs typeface="Times New Roman" panose="02020603050405020304" pitchFamily="18" charset="0"/>
              </a:rPr>
              <a:t>Fig.7; Brown tree snake- Native to Australia</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567" y="174185"/>
            <a:ext cx="2743200" cy="768768"/>
          </a:xfrm>
        </p:spPr>
        <p:txBody>
          <a:bodyPr>
            <a:normAutofit/>
          </a:bodyPr>
          <a:lstStyle/>
          <a:p>
            <a:pPr marL="457200" indent="-457200">
              <a:buFont typeface="Wingdings" panose="05000000000000000000" pitchFamily="2" charset="2"/>
              <a:buChar char="Ø"/>
            </a:pPr>
            <a:r>
              <a:rPr lang="en-US" sz="3100" kern="100" dirty="0">
                <a:effectLst/>
                <a:latin typeface="Times New Roman" panose="02020603050405020304" pitchFamily="18" charset="0"/>
                <a:ea typeface="SimSun" panose="02010600030101010101" pitchFamily="2" charset="-122"/>
                <a:cs typeface="Times New Roman" panose="02020603050405020304" pitchFamily="18" charset="0"/>
              </a:rPr>
              <a:t>Noninvasiv</a:t>
            </a:r>
            <a:r>
              <a:rPr lang="en-US" sz="2800" kern="100" dirty="0">
                <a:effectLst/>
                <a:latin typeface="Times New Roman" panose="02020603050405020304" pitchFamily="18" charset="0"/>
                <a:ea typeface="SimSun" panose="02010600030101010101" pitchFamily="2" charset="-122"/>
                <a:cs typeface="Times New Roman" panose="02020603050405020304" pitchFamily="18" charset="0"/>
              </a:rPr>
              <a:t>e</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3148965" y="6062345"/>
            <a:ext cx="3326130" cy="365125"/>
          </a:xfrm>
        </p:spPr>
        <p:txBody>
          <a:bodyPr/>
          <a:lstStyle/>
          <a:p>
            <a:r>
              <a:rPr lang="en-US" sz="2500" dirty="0">
                <a:solidFill>
                  <a:schemeClr val="tx1"/>
                </a:solidFill>
                <a:latin typeface="Times New Roman" panose="02020603050405020304" pitchFamily="18" charset="0"/>
                <a:cs typeface="Times New Roman" panose="02020603050405020304" pitchFamily="18" charset="0"/>
              </a:rPr>
              <a:t>8</a:t>
            </a:r>
          </a:p>
        </p:txBody>
      </p:sp>
      <p:pic>
        <p:nvPicPr>
          <p:cNvPr id="3074" name="Picture 4" descr="2023-07-17 18:22:53.207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734" y="1022270"/>
            <a:ext cx="5658500" cy="394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descr="2023-07-17 18:24:09.915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425" y="1022271"/>
            <a:ext cx="5623487" cy="394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02352" y="5083838"/>
            <a:ext cx="5755263" cy="829945"/>
          </a:xfrm>
          <a:prstGeom prst="rect">
            <a:avLst/>
          </a:prstGeom>
          <a:noFill/>
        </p:spPr>
        <p:txBody>
          <a:bodyPr wrap="square">
            <a:spAutoFit/>
          </a:bodyPr>
          <a:lstStyle/>
          <a:p>
            <a:pPr marL="0" marR="0" algn="just">
              <a:spcBef>
                <a:spcPts val="0"/>
              </a:spcBef>
              <a:spcAft>
                <a:spcPts val="0"/>
              </a:spcAft>
            </a:pPr>
            <a:r>
              <a:rPr lang="en-US" sz="2400" kern="100" dirty="0">
                <a:effectLst/>
                <a:latin typeface="Times New Roman" panose="02020603050405020304" pitchFamily="18" charset="0"/>
                <a:ea typeface="SimSun" panose="02010600030101010101" pitchFamily="2" charset="-122"/>
                <a:cs typeface="Times New Roman" panose="02020603050405020304" pitchFamily="18" charset="0"/>
              </a:rPr>
              <a:t>Fig.8; Honeybees</a:t>
            </a:r>
            <a:r>
              <a:rPr lang="en-US" sz="2400" i="1" kern="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kern="100" dirty="0" err="1">
                <a:effectLst/>
                <a:latin typeface="Times New Roman" panose="02020603050405020304" pitchFamily="18" charset="0"/>
                <a:ea typeface="SimSun" panose="02010600030101010101" pitchFamily="2" charset="-122"/>
                <a:cs typeface="Times New Roman" panose="02020603050405020304" pitchFamily="18" charset="0"/>
              </a:rPr>
              <a:t>Apis</a:t>
            </a:r>
            <a:r>
              <a:rPr lang="en-US" sz="2400" i="1" kern="100" dirty="0">
                <a:effectLst/>
                <a:latin typeface="Times New Roman" panose="02020603050405020304" pitchFamily="18" charset="0"/>
                <a:ea typeface="SimSun" panose="02010600030101010101" pitchFamily="2" charset="-122"/>
                <a:cs typeface="Times New Roman" panose="02020603050405020304" pitchFamily="18" charset="0"/>
              </a:rPr>
              <a:t> mellifera</a:t>
            </a:r>
            <a:r>
              <a:rPr lang="en-US" sz="2400" kern="100" dirty="0">
                <a:effectLst/>
                <a:latin typeface="Times New Roman" panose="02020603050405020304" pitchFamily="18" charset="0"/>
                <a:ea typeface="SimSun" panose="02010600030101010101" pitchFamily="2" charset="-122"/>
                <a:cs typeface="Times New Roman" panose="02020603050405020304" pitchFamily="18" charset="0"/>
              </a:rPr>
              <a:t>)-Native to Europe Africa and Asia</a:t>
            </a:r>
          </a:p>
        </p:txBody>
      </p:sp>
      <p:sp>
        <p:nvSpPr>
          <p:cNvPr id="8" name="TextBox 7"/>
          <p:cNvSpPr txBox="1"/>
          <p:nvPr/>
        </p:nvSpPr>
        <p:spPr>
          <a:xfrm>
            <a:off x="6475201" y="5083838"/>
            <a:ext cx="5491933" cy="830997"/>
          </a:xfrm>
          <a:prstGeom prst="rect">
            <a:avLst/>
          </a:prstGeom>
          <a:noFill/>
        </p:spPr>
        <p:txBody>
          <a:bodyPr wrap="square">
            <a:spAutoFit/>
          </a:bodyPr>
          <a:lstStyle/>
          <a:p>
            <a:pPr marL="0" marR="0" algn="just">
              <a:spcBef>
                <a:spcPts val="0"/>
              </a:spcBef>
              <a:spcAft>
                <a:spcPts val="0"/>
              </a:spcAft>
            </a:pPr>
            <a:r>
              <a:rPr lang="en-US" sz="2400" kern="100" dirty="0">
                <a:effectLst/>
                <a:latin typeface="Times New Roman" panose="02020603050405020304" pitchFamily="18" charset="0"/>
                <a:ea typeface="SimSun" panose="02010600030101010101" pitchFamily="2" charset="-122"/>
                <a:cs typeface="Times New Roman" panose="02020603050405020304" pitchFamily="18" charset="0"/>
              </a:rPr>
              <a:t>Fig.9; Siamese fighting fish- Native to Southeast Asia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802</Words>
  <Application>Microsoft Office PowerPoint</Application>
  <PresentationFormat>Widescreen</PresentationFormat>
  <Paragraphs>154</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EXOTIC SPECIES AND  BIODIVERSITY LOSS</vt:lpstr>
      <vt:lpstr>OUTLINE </vt:lpstr>
      <vt:lpstr>Concept of exotic species and it impact on biodiversity</vt:lpstr>
      <vt:lpstr>PowerPoint Presentation</vt:lpstr>
      <vt:lpstr>Examples of  exotic species and their ecosystem  </vt:lpstr>
      <vt:lpstr>Types of exotic species </vt:lpstr>
      <vt:lpstr>Neophyta</vt:lpstr>
      <vt:lpstr>Neozoa</vt:lpstr>
      <vt:lpstr>Noninvasive</vt:lpstr>
      <vt:lpstr> How exotic species differ from native species</vt:lpstr>
      <vt:lpstr>Advantages of Exotic species</vt:lpstr>
      <vt:lpstr>Disadvantages of exotic species</vt:lpstr>
      <vt:lpstr>Biodiversity and its importance </vt:lpstr>
      <vt:lpstr>Importance of maintaining a healthy ecosystem</vt:lpstr>
      <vt:lpstr>How  exotic species contribute to biodiversity loss</vt:lpstr>
      <vt:lpstr>Conclusion</vt:lpstr>
      <vt:lpstr>PowerPoint Presentation</vt:lpstr>
      <vt:lpstr>References</vt:lpstr>
      <vt:lpstr>NAME       INDEX NO.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EXOTIC SPECIES AND  BIODIVERSITY LOSS</dc:title>
  <dc:creator>daniel amoah</dc:creator>
  <cp:lastModifiedBy>Stacy Amoah</cp:lastModifiedBy>
  <cp:revision>13</cp:revision>
  <dcterms:created xsi:type="dcterms:W3CDTF">1900-01-01T00:00:00Z</dcterms:created>
  <dcterms:modified xsi:type="dcterms:W3CDTF">2023-07-19T02:04:49Z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227E653FD7724C9B896DCC0BFC499B63</vt:lpwstr>
  </property>
  <property fmtid="{D5CDD505-2E9C-101B-9397-08002B2CF9AE}" pid="3" name="KSOProductBuildVer">
    <vt:lpwstr>1033-11.2.0.11219</vt:lpwstr>
  </property>
</Properties>
</file>